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9"/>
  </p:notesMasterIdLst>
  <p:handoutMasterIdLst>
    <p:handoutMasterId r:id="rId40"/>
  </p:handoutMasterIdLst>
  <p:sldIdLst>
    <p:sldId id="256" r:id="rId5"/>
    <p:sldId id="258" r:id="rId6"/>
    <p:sldId id="264" r:id="rId7"/>
    <p:sldId id="273" r:id="rId8"/>
    <p:sldId id="269" r:id="rId9"/>
    <p:sldId id="272" r:id="rId10"/>
    <p:sldId id="275" r:id="rId11"/>
    <p:sldId id="274" r:id="rId12"/>
    <p:sldId id="277" r:id="rId13"/>
    <p:sldId id="263" r:id="rId14"/>
    <p:sldId id="276" r:id="rId15"/>
    <p:sldId id="286" r:id="rId16"/>
    <p:sldId id="270" r:id="rId17"/>
    <p:sldId id="259" r:id="rId18"/>
    <p:sldId id="260" r:id="rId19"/>
    <p:sldId id="261" r:id="rId20"/>
    <p:sldId id="262" r:id="rId21"/>
    <p:sldId id="257" r:id="rId22"/>
    <p:sldId id="288" r:id="rId23"/>
    <p:sldId id="289" r:id="rId24"/>
    <p:sldId id="290" r:id="rId25"/>
    <p:sldId id="291" r:id="rId26"/>
    <p:sldId id="296" r:id="rId27"/>
    <p:sldId id="278" r:id="rId28"/>
    <p:sldId id="287" r:id="rId29"/>
    <p:sldId id="292" r:id="rId30"/>
    <p:sldId id="294" r:id="rId31"/>
    <p:sldId id="280" r:id="rId32"/>
    <p:sldId id="282" r:id="rId33"/>
    <p:sldId id="283" r:id="rId34"/>
    <p:sldId id="284" r:id="rId35"/>
    <p:sldId id="295" r:id="rId36"/>
    <p:sldId id="285" r:id="rId37"/>
    <p:sldId id="271"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898989"/>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DD8443-2EF2-4FB9-AEC3-00EA2F1E8B09}" v="122" dt="2026-04-03T14:52:30.568"/>
  </p1510:revLst>
</p1510:revInfo>
</file>

<file path=ppt/tableStyles.xml><?xml version="1.0" encoding="utf-8"?>
<a:tblStyleLst xmlns:a="http://schemas.openxmlformats.org/drawingml/2006/main" def="{7E9639D4-E3E2-4D34-9284-5A2195B3D0D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6" autoAdjust="0"/>
    <p:restoredTop sz="90655" autoAdjust="0"/>
  </p:normalViewPr>
  <p:slideViewPr>
    <p:cSldViewPr snapToGrid="0">
      <p:cViewPr>
        <p:scale>
          <a:sx n="100" d="100"/>
          <a:sy n="100" d="100"/>
        </p:scale>
        <p:origin x="2622" y="31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p:scale>
          <a:sx n="1" d="2"/>
          <a:sy n="1" d="2"/>
        </p:scale>
        <p:origin x="3403" y="48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E7F456E-01A6-4013-ACA5-F5492591A24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484983A3-9B9B-4D61-97C9-B9E239A315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56F32FC-4BD9-442A-A8C6-51598C909FE3}" type="datetimeFigureOut">
              <a:rPr lang="en-US" smtClean="0"/>
              <a:t>4/3/2026</a:t>
            </a:fld>
            <a:endParaRPr lang="en-US" dirty="0"/>
          </a:p>
        </p:txBody>
      </p:sp>
      <p:sp>
        <p:nvSpPr>
          <p:cNvPr id="4" name="Footer Placeholder 3">
            <a:extLst>
              <a:ext uri="{FF2B5EF4-FFF2-40B4-BE49-F238E27FC236}">
                <a16:creationId xmlns:a16="http://schemas.microsoft.com/office/drawing/2014/main" id="{5EEABE74-7A97-4D17-8390-42ADD25C33C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42C1DBD-1052-425E-BF3C-983304BED5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EEFA9E-C190-4F5C-8394-BD5F1CD55C02}" type="slidenum">
              <a:rPr lang="en-US" smtClean="0"/>
              <a:t>‹#›</a:t>
            </a:fld>
            <a:endParaRPr lang="en-US" dirty="0"/>
          </a:p>
        </p:txBody>
      </p:sp>
    </p:spTree>
    <p:extLst>
      <p:ext uri="{BB962C8B-B14F-4D97-AF65-F5344CB8AC3E}">
        <p14:creationId xmlns:p14="http://schemas.microsoft.com/office/powerpoint/2010/main" val="23248019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6371FA-A98D-41E8-93F4-09945841298A}" type="datetimeFigureOut">
              <a:rPr lang="en-US" smtClean="0"/>
              <a:t>4/3/2026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289C57-55D7-40A4-A101-E74FAC7A092B}" type="slidenum">
              <a:rPr lang="en-US" smtClean="0"/>
              <a:t>‹#›</a:t>
            </a:fld>
            <a:endParaRPr lang="en-US" dirty="0"/>
          </a:p>
        </p:txBody>
      </p:sp>
    </p:spTree>
    <p:extLst>
      <p:ext uri="{BB962C8B-B14F-4D97-AF65-F5344CB8AC3E}">
        <p14:creationId xmlns:p14="http://schemas.microsoft.com/office/powerpoint/2010/main" val="2839902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289C57-55D7-40A4-A101-E74FAC7A092B}" type="slidenum">
              <a:rPr lang="en-US" smtClean="0"/>
              <a:t>1</a:t>
            </a:fld>
            <a:endParaRPr lang="en-US" dirty="0"/>
          </a:p>
        </p:txBody>
      </p:sp>
    </p:spTree>
    <p:extLst>
      <p:ext uri="{BB962C8B-B14F-4D97-AF65-F5344CB8AC3E}">
        <p14:creationId xmlns:p14="http://schemas.microsoft.com/office/powerpoint/2010/main" val="14205399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sv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416040" y="3429000"/>
            <a:ext cx="4941771" cy="2128042"/>
          </a:xfrm>
        </p:spPr>
        <p:txBody>
          <a:bodyPr anchor="b">
            <a:noAutofit/>
          </a:bodyPr>
          <a:lstStyle>
            <a:lvl1pPr algn="l">
              <a:defRPr sz="3600" spc="150" baseline="0"/>
            </a:lvl1pPr>
          </a:lstStyle>
          <a:p>
            <a:r>
              <a:rPr lang="en-US"/>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6416041" y="5586890"/>
            <a:ext cx="4941770" cy="396660"/>
          </a:xfrm>
        </p:spPr>
        <p:txBody>
          <a:bodyPr anchor="ctr" anchorCtr="0">
            <a:no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Graphic 7">
            <a:extLst>
              <a:ext uri="{FF2B5EF4-FFF2-40B4-BE49-F238E27FC236}">
                <a16:creationId xmlns:a16="http://schemas.microsoft.com/office/drawing/2014/main" id="{A04F1E16-9A84-4D0E-9706-79C396AF6AE6}"/>
              </a:ext>
              <a:ext uri="{C183D7F6-B498-43B3-948B-1728B52AA6E4}">
                <adec:decorative xmlns:adec="http://schemas.microsoft.com/office/drawing/2017/decorative" val="1"/>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9358" t="23650" b="-1"/>
          <a:stretch/>
        </p:blipFill>
        <p:spPr>
          <a:xfrm>
            <a:off x="0" y="0"/>
            <a:ext cx="9488312" cy="5054323"/>
          </a:xfrm>
          <a:prstGeom prst="rect">
            <a:avLst/>
          </a:prstGeom>
        </p:spPr>
      </p:pic>
    </p:spTree>
    <p:extLst>
      <p:ext uri="{BB962C8B-B14F-4D97-AF65-F5344CB8AC3E}">
        <p14:creationId xmlns:p14="http://schemas.microsoft.com/office/powerpoint/2010/main" val="1776826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rt Art">
    <p:bg>
      <p:bgRef idx="1001">
        <a:schemeClr val="bg1"/>
      </p:bgRef>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786F69D-D4FA-4075-A7EC-8D31A184F630}"/>
              </a:ext>
              <a:ext uri="{C183D7F6-B498-43B3-948B-1728B52AA6E4}">
                <adec:decorative xmlns:adec="http://schemas.microsoft.com/office/drawing/2017/decorative" val="1"/>
              </a:ext>
            </a:extLst>
          </p:cNvPr>
          <p:cNvGrpSpPr/>
          <p:nvPr userDrawn="1"/>
        </p:nvGrpSpPr>
        <p:grpSpPr>
          <a:xfrm>
            <a:off x="0" y="0"/>
            <a:ext cx="2590800" cy="1027906"/>
            <a:chOff x="0" y="0"/>
            <a:chExt cx="2590800" cy="1027906"/>
          </a:xfrm>
        </p:grpSpPr>
        <p:cxnSp>
          <p:nvCxnSpPr>
            <p:cNvPr id="10" name="Straight Connector 9">
              <a:extLst>
                <a:ext uri="{FF2B5EF4-FFF2-40B4-BE49-F238E27FC236}">
                  <a16:creationId xmlns:a16="http://schemas.microsoft.com/office/drawing/2014/main" id="{66988B2D-0240-4256-8268-4B9FF1E72363}"/>
                </a:ext>
              </a:extLst>
            </p:cNvPr>
            <p:cNvCxnSpPr>
              <a:cxnSpLocks/>
            </p:cNvCxnSpPr>
            <p:nvPr userDrawn="1"/>
          </p:nvCxnSpPr>
          <p:spPr>
            <a:xfrm flipV="1">
              <a:off x="0" y="0"/>
              <a:ext cx="259080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EEAAE1-3D04-41C3-B2D2-B3BEF34C3B27}"/>
                </a:ext>
              </a:extLst>
            </p:cNvPr>
            <p:cNvCxnSpPr>
              <a:cxnSpLocks/>
            </p:cNvCxnSpPr>
            <p:nvPr userDrawn="1"/>
          </p:nvCxnSpPr>
          <p:spPr>
            <a:xfrm flipH="1">
              <a:off x="0" y="0"/>
              <a:ext cx="704850" cy="10279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Autofit/>
          </a:bodyPr>
          <a:lstStyle>
            <a:lvl1pPr algn="ctr">
              <a:defRPr lang="en-US" sz="2800" kern="1200" spc="150" baseline="0" dirty="0">
                <a:solidFill>
                  <a:schemeClr val="tx1"/>
                </a:solidFill>
                <a:latin typeface="+mj-lt"/>
                <a:ea typeface="+mj-ea"/>
                <a:cs typeface="+mj-cs"/>
              </a:defRPr>
            </a:lvl1pPr>
          </a:lstStyle>
          <a:p>
            <a:r>
              <a:rPr lang="en-US" dirty="0"/>
              <a:t>CLICK TO EDIT MASTER TITLE STYLE</a:t>
            </a:r>
          </a:p>
        </p:txBody>
      </p:sp>
      <p:sp>
        <p:nvSpPr>
          <p:cNvPr id="7" name="SmartArt Placeholder 6">
            <a:extLst>
              <a:ext uri="{FF2B5EF4-FFF2-40B4-BE49-F238E27FC236}">
                <a16:creationId xmlns:a16="http://schemas.microsoft.com/office/drawing/2014/main" id="{156CA116-0F6E-4EE9-B34F-03BA07161A7A}"/>
              </a:ext>
            </a:extLst>
          </p:cNvPr>
          <p:cNvSpPr>
            <a:spLocks noGrp="1"/>
          </p:cNvSpPr>
          <p:nvPr>
            <p:ph type="dgm" sz="quarter" idx="15"/>
          </p:nvPr>
        </p:nvSpPr>
        <p:spPr>
          <a:xfrm>
            <a:off x="838200" y="2111375"/>
            <a:ext cx="10515600" cy="3744913"/>
          </a:xfrm>
        </p:spPr>
        <p:txBody>
          <a:bodyPr/>
          <a:lstStyle/>
          <a:p>
            <a:r>
              <a:rPr lang="en-US"/>
              <a:t>Click icon to add SmartArt graphic</a:t>
            </a:r>
            <a:endParaRPr lang="en-US" dirty="0"/>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dirty="0"/>
              <a:t>20XX</a:t>
            </a:r>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dirty="0"/>
              <a:t>PRESENTATION TITLE</a:t>
            </a:r>
          </a:p>
        </p:txBody>
      </p: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268311559"/>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12" name="Graphic 10">
            <a:extLst>
              <a:ext uri="{FF2B5EF4-FFF2-40B4-BE49-F238E27FC236}">
                <a16:creationId xmlns:a16="http://schemas.microsoft.com/office/drawing/2014/main" id="{9D2AF524-D4B4-4A3A-9CE4-EDAFE1D5A37B}"/>
              </a:ext>
              <a:ext uri="{C183D7F6-B498-43B3-948B-1728B52AA6E4}">
                <adec:decorative xmlns:adec="http://schemas.microsoft.com/office/drawing/2017/decorative" val="1"/>
              </a:ext>
            </a:extLst>
          </p:cNvPr>
          <p:cNvSpPr/>
          <p:nvPr/>
        </p:nvSpPr>
        <p:spPr>
          <a:xfrm>
            <a:off x="2113884" y="0"/>
            <a:ext cx="10078116" cy="6858000"/>
          </a:xfrm>
          <a:custGeom>
            <a:avLst/>
            <a:gdLst>
              <a:gd name="connsiteX0" fmla="*/ 3793236 w 10078116"/>
              <a:gd name="connsiteY0" fmla="*/ 6858000 h 6858000"/>
              <a:gd name="connsiteX1" fmla="*/ 0 w 10078116"/>
              <a:gd name="connsiteY1" fmla="*/ 0 h 6858000"/>
              <a:gd name="connsiteX2" fmla="*/ 10078116 w 10078116"/>
              <a:gd name="connsiteY2" fmla="*/ 0 h 6858000"/>
              <a:gd name="connsiteX3" fmla="*/ 10078116 w 1007811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078116" h="6858000">
                <a:moveTo>
                  <a:pt x="3793236" y="6858000"/>
                </a:moveTo>
                <a:lnTo>
                  <a:pt x="0" y="0"/>
                </a:lnTo>
                <a:lnTo>
                  <a:pt x="10078116" y="0"/>
                </a:lnTo>
                <a:lnTo>
                  <a:pt x="10078116" y="6858000"/>
                </a:lnTo>
                <a:close/>
              </a:path>
            </a:pathLst>
          </a:custGeom>
          <a:solidFill>
            <a:schemeClr val="accent1"/>
          </a:solid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6E3987A5-99A6-4B33-BAAF-53159635382E}"/>
              </a:ext>
            </a:extLst>
          </p:cNvPr>
          <p:cNvSpPr>
            <a:spLocks noGrp="1"/>
          </p:cNvSpPr>
          <p:nvPr>
            <p:ph type="title" hasCustomPrompt="1"/>
          </p:nvPr>
        </p:nvSpPr>
        <p:spPr>
          <a:xfrm>
            <a:off x="838200" y="5272533"/>
            <a:ext cx="4296508" cy="953298"/>
          </a:xfrm>
        </p:spPr>
        <p:txBody>
          <a:bodyPr>
            <a:noAutofit/>
          </a:bodyPr>
          <a:lstStyle>
            <a:lvl1pPr>
              <a:defRPr lang="en-US" sz="2800" kern="1200" spc="150" baseline="0" dirty="0">
                <a:solidFill>
                  <a:schemeClr val="tx1"/>
                </a:solidFill>
                <a:latin typeface="+mj-lt"/>
                <a:ea typeface="+mj-ea"/>
                <a:cs typeface="+mj-cs"/>
              </a:defRPr>
            </a:lvl1pPr>
          </a:lstStyle>
          <a:p>
            <a:r>
              <a:rPr lang="en-US" dirty="0"/>
              <a:t>CLICK TO EDIT TITLE</a:t>
            </a:r>
          </a:p>
        </p:txBody>
      </p:sp>
      <p:sp>
        <p:nvSpPr>
          <p:cNvPr id="16" name="Text Placeholder 15">
            <a:extLst>
              <a:ext uri="{FF2B5EF4-FFF2-40B4-BE49-F238E27FC236}">
                <a16:creationId xmlns:a16="http://schemas.microsoft.com/office/drawing/2014/main" id="{3BABF6CA-407C-4BF0-8234-1321A676E756}"/>
              </a:ext>
            </a:extLst>
          </p:cNvPr>
          <p:cNvSpPr>
            <a:spLocks noGrp="1"/>
          </p:cNvSpPr>
          <p:nvPr>
            <p:ph type="body" sz="quarter" idx="13"/>
          </p:nvPr>
        </p:nvSpPr>
        <p:spPr>
          <a:xfrm>
            <a:off x="306751" y="1507772"/>
            <a:ext cx="2141764" cy="514350"/>
          </a:xfrm>
        </p:spPr>
        <p:txBody>
          <a:bodyPr anchor="ctr">
            <a:noAutofit/>
          </a:bodyPr>
          <a:lstStyle>
            <a:lvl1pPr marL="0" indent="0" algn="r">
              <a:buNone/>
              <a:defRPr sz="2000"/>
            </a:lvl1pPr>
          </a:lstStyle>
          <a:p>
            <a:pPr lvl="0"/>
            <a:r>
              <a:rPr lang="en-US"/>
              <a:t>Click to edit Master text styles</a:t>
            </a:r>
          </a:p>
        </p:txBody>
      </p:sp>
      <p:sp>
        <p:nvSpPr>
          <p:cNvPr id="17" name="Text Placeholder 15">
            <a:extLst>
              <a:ext uri="{FF2B5EF4-FFF2-40B4-BE49-F238E27FC236}">
                <a16:creationId xmlns:a16="http://schemas.microsoft.com/office/drawing/2014/main" id="{76D8129B-5B68-421C-968C-3663C86EFC7C}"/>
              </a:ext>
            </a:extLst>
          </p:cNvPr>
          <p:cNvSpPr>
            <a:spLocks noGrp="1"/>
          </p:cNvSpPr>
          <p:nvPr>
            <p:ph type="body" sz="quarter" idx="14"/>
          </p:nvPr>
        </p:nvSpPr>
        <p:spPr>
          <a:xfrm>
            <a:off x="872808" y="2584097"/>
            <a:ext cx="2141764" cy="514350"/>
          </a:xfrm>
        </p:spPr>
        <p:txBody>
          <a:bodyPr anchor="ctr">
            <a:noAutofit/>
          </a:bodyPr>
          <a:lstStyle>
            <a:lvl1pPr marL="0" indent="0" algn="r">
              <a:buNone/>
              <a:defRPr sz="2000"/>
            </a:lvl1pPr>
          </a:lstStyle>
          <a:p>
            <a:pPr lvl="0"/>
            <a:r>
              <a:rPr lang="en-US"/>
              <a:t>Click to edit Master text styles</a:t>
            </a:r>
          </a:p>
        </p:txBody>
      </p:sp>
      <p:sp>
        <p:nvSpPr>
          <p:cNvPr id="18" name="Text Placeholder 15">
            <a:extLst>
              <a:ext uri="{FF2B5EF4-FFF2-40B4-BE49-F238E27FC236}">
                <a16:creationId xmlns:a16="http://schemas.microsoft.com/office/drawing/2014/main" id="{6C741DCA-8EBD-44F5-9D38-E938A628ADCD}"/>
              </a:ext>
            </a:extLst>
          </p:cNvPr>
          <p:cNvSpPr>
            <a:spLocks noGrp="1"/>
          </p:cNvSpPr>
          <p:nvPr>
            <p:ph type="body" sz="quarter" idx="15"/>
          </p:nvPr>
        </p:nvSpPr>
        <p:spPr>
          <a:xfrm>
            <a:off x="1479233" y="3660422"/>
            <a:ext cx="2141764" cy="514350"/>
          </a:xfrm>
        </p:spPr>
        <p:txBody>
          <a:bodyPr anchor="ctr">
            <a:noAutofit/>
          </a:bodyPr>
          <a:lstStyle>
            <a:lvl1pPr marL="0" indent="0" algn="r">
              <a:buNone/>
              <a:defRPr sz="2000"/>
            </a:lvl1pPr>
          </a:lstStyle>
          <a:p>
            <a:pPr lvl="0"/>
            <a:r>
              <a:rPr lang="en-US"/>
              <a:t>Click to edit Master text styles</a:t>
            </a:r>
          </a:p>
        </p:txBody>
      </p:sp>
      <p:sp>
        <p:nvSpPr>
          <p:cNvPr id="19" name="Text Placeholder 15">
            <a:extLst>
              <a:ext uri="{FF2B5EF4-FFF2-40B4-BE49-F238E27FC236}">
                <a16:creationId xmlns:a16="http://schemas.microsoft.com/office/drawing/2014/main" id="{5C43C6B1-A1BD-4A90-8B4B-F361C1BEDD26}"/>
              </a:ext>
            </a:extLst>
          </p:cNvPr>
          <p:cNvSpPr>
            <a:spLocks noGrp="1"/>
          </p:cNvSpPr>
          <p:nvPr>
            <p:ph type="body" sz="quarter" idx="16"/>
          </p:nvPr>
        </p:nvSpPr>
        <p:spPr>
          <a:xfrm>
            <a:off x="2063433" y="4736748"/>
            <a:ext cx="2141764" cy="514350"/>
          </a:xfrm>
        </p:spPr>
        <p:txBody>
          <a:bodyPr anchor="ctr">
            <a:noAutofit/>
          </a:bodyPr>
          <a:lstStyle>
            <a:lvl1pPr marL="0" indent="0" algn="r">
              <a:buNone/>
              <a:defRPr sz="2000"/>
            </a:lvl1pPr>
          </a:lstStyle>
          <a:p>
            <a:pPr lvl="0"/>
            <a:r>
              <a:rPr lang="en-US"/>
              <a:t>Click to edit Master text styles</a:t>
            </a:r>
          </a:p>
        </p:txBody>
      </p:sp>
      <p:sp>
        <p:nvSpPr>
          <p:cNvPr id="34" name="Text Placeholder 15">
            <a:extLst>
              <a:ext uri="{FF2B5EF4-FFF2-40B4-BE49-F238E27FC236}">
                <a16:creationId xmlns:a16="http://schemas.microsoft.com/office/drawing/2014/main" id="{0C66E1BD-33F0-4B94-BF94-CD4698F85C3D}"/>
              </a:ext>
            </a:extLst>
          </p:cNvPr>
          <p:cNvSpPr>
            <a:spLocks noGrp="1"/>
          </p:cNvSpPr>
          <p:nvPr>
            <p:ph type="body" sz="quarter" idx="17" hasCustomPrompt="1"/>
          </p:nvPr>
        </p:nvSpPr>
        <p:spPr>
          <a:xfrm>
            <a:off x="4401536" y="1613528"/>
            <a:ext cx="5102680" cy="1010842"/>
          </a:xfrm>
        </p:spPr>
        <p:txBody>
          <a:bodyPr anchor="t">
            <a:normAutofit/>
          </a:bodyPr>
          <a:lstStyle>
            <a:lvl1pPr marL="0" indent="0" algn="l">
              <a:lnSpc>
                <a:spcPct val="100000"/>
              </a:lnSpc>
              <a:buNone/>
              <a:defRPr sz="1400" spc="50" baseline="0"/>
            </a:lvl1pPr>
          </a:lstStyle>
          <a:p>
            <a:pPr lvl="0"/>
            <a:r>
              <a:rPr lang="en-US" dirty="0"/>
              <a:t>Click to edit master text style</a:t>
            </a:r>
          </a:p>
        </p:txBody>
      </p:sp>
      <p:sp>
        <p:nvSpPr>
          <p:cNvPr id="35" name="Text Placeholder 15">
            <a:extLst>
              <a:ext uri="{FF2B5EF4-FFF2-40B4-BE49-F238E27FC236}">
                <a16:creationId xmlns:a16="http://schemas.microsoft.com/office/drawing/2014/main" id="{2D4661B1-6559-407A-9AEC-A46A0570AE8F}"/>
              </a:ext>
            </a:extLst>
          </p:cNvPr>
          <p:cNvSpPr>
            <a:spLocks noGrp="1"/>
          </p:cNvSpPr>
          <p:nvPr>
            <p:ph type="body" sz="quarter" idx="18" hasCustomPrompt="1"/>
          </p:nvPr>
        </p:nvSpPr>
        <p:spPr>
          <a:xfrm>
            <a:off x="4986029" y="2682564"/>
            <a:ext cx="5102680"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36" name="Text Placeholder 15">
            <a:extLst>
              <a:ext uri="{FF2B5EF4-FFF2-40B4-BE49-F238E27FC236}">
                <a16:creationId xmlns:a16="http://schemas.microsoft.com/office/drawing/2014/main" id="{DCC983F7-6A25-42C0-811C-EA32138C5B80}"/>
              </a:ext>
            </a:extLst>
          </p:cNvPr>
          <p:cNvSpPr>
            <a:spLocks noGrp="1"/>
          </p:cNvSpPr>
          <p:nvPr>
            <p:ph type="body" sz="quarter" idx="19" hasCustomPrompt="1"/>
          </p:nvPr>
        </p:nvSpPr>
        <p:spPr>
          <a:xfrm>
            <a:off x="5576938" y="3755394"/>
            <a:ext cx="5102680"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37" name="Text Placeholder 15">
            <a:extLst>
              <a:ext uri="{FF2B5EF4-FFF2-40B4-BE49-F238E27FC236}">
                <a16:creationId xmlns:a16="http://schemas.microsoft.com/office/drawing/2014/main" id="{E83DA0EB-27DD-416A-8DA5-4AFDC8587E5C}"/>
              </a:ext>
            </a:extLst>
          </p:cNvPr>
          <p:cNvSpPr>
            <a:spLocks noGrp="1"/>
          </p:cNvSpPr>
          <p:nvPr>
            <p:ph type="body" sz="quarter" idx="20" hasCustomPrompt="1"/>
          </p:nvPr>
        </p:nvSpPr>
        <p:spPr>
          <a:xfrm>
            <a:off x="6175280" y="4824430"/>
            <a:ext cx="5102680"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5" name="Date Placeholder 4">
            <a:extLst>
              <a:ext uri="{FF2B5EF4-FFF2-40B4-BE49-F238E27FC236}">
                <a16:creationId xmlns:a16="http://schemas.microsoft.com/office/drawing/2014/main" id="{874DC36F-5D3E-439D-80B5-32633FC34434}"/>
              </a:ext>
            </a:extLst>
          </p:cNvPr>
          <p:cNvSpPr>
            <a:spLocks noGrp="1"/>
          </p:cNvSpPr>
          <p:nvPr>
            <p:ph type="dt" sz="half" idx="10"/>
          </p:nvPr>
        </p:nvSpPr>
        <p:spPr/>
        <p:txBody>
          <a:bodyPr/>
          <a:lstStyle>
            <a:lvl1pPr>
              <a:defRPr sz="900">
                <a:solidFill>
                  <a:srgbClr val="898989"/>
                </a:solidFill>
              </a:defRPr>
            </a:lvl1pPr>
          </a:lstStyle>
          <a:p>
            <a:r>
              <a:rPr lang="en-US" dirty="0"/>
              <a:t>20XX</a:t>
            </a:r>
          </a:p>
        </p:txBody>
      </p:sp>
      <p:sp>
        <p:nvSpPr>
          <p:cNvPr id="6" name="Footer Placeholder 5">
            <a:extLst>
              <a:ext uri="{FF2B5EF4-FFF2-40B4-BE49-F238E27FC236}">
                <a16:creationId xmlns:a16="http://schemas.microsoft.com/office/drawing/2014/main" id="{6C710A8A-CEC9-4787-A745-C28DD965F7DD}"/>
              </a:ext>
            </a:extLst>
          </p:cNvPr>
          <p:cNvSpPr>
            <a:spLocks noGrp="1"/>
          </p:cNvSpPr>
          <p:nvPr>
            <p:ph type="ftr" sz="quarter" idx="11"/>
          </p:nvPr>
        </p:nvSpPr>
        <p:spPr>
          <a:xfrm>
            <a:off x="6749143" y="6356350"/>
            <a:ext cx="3775981" cy="365125"/>
          </a:xfrm>
        </p:spPr>
        <p:txBody>
          <a:bodyPr/>
          <a:lstStyle>
            <a:lvl1pPr>
              <a:defRPr sz="900"/>
            </a:lvl1pPr>
          </a:lstStyle>
          <a:p>
            <a:r>
              <a:rPr lang="en-US" dirty="0"/>
              <a:t>PRESENTATION TITLE</a:t>
            </a:r>
          </a:p>
        </p:txBody>
      </p:sp>
      <p:sp>
        <p:nvSpPr>
          <p:cNvPr id="7" name="Slide Number Placeholder 6">
            <a:extLst>
              <a:ext uri="{FF2B5EF4-FFF2-40B4-BE49-F238E27FC236}">
                <a16:creationId xmlns:a16="http://schemas.microsoft.com/office/drawing/2014/main" id="{4162BD04-8F01-472A-9456-4702A2218BB5}"/>
              </a:ext>
            </a:extLst>
          </p:cNvPr>
          <p:cNvSpPr>
            <a:spLocks noGrp="1"/>
          </p:cNvSpPr>
          <p:nvPr>
            <p:ph type="sldNum" sz="quarter" idx="12"/>
          </p:nvPr>
        </p:nvSpPr>
        <p:spPr>
          <a:xfrm>
            <a:off x="10810874" y="6356350"/>
            <a:ext cx="542925" cy="365125"/>
          </a:xfrm>
        </p:spPr>
        <p:txBody>
          <a:bodyPr/>
          <a:lstStyle>
            <a:lvl1pPr>
              <a:defRPr sz="900"/>
            </a:lvl1pPr>
          </a:lstStyle>
          <a:p>
            <a:fld id="{A49DFD55-3C28-40EF-9E31-A92D2E4017FF}" type="slidenum">
              <a:rPr lang="en-US" smtClean="0"/>
              <a:pPr/>
              <a:t>‹#›</a:t>
            </a:fld>
            <a:endParaRPr lang="en-US" dirty="0"/>
          </a:p>
        </p:txBody>
      </p:sp>
      <p:cxnSp>
        <p:nvCxnSpPr>
          <p:cNvPr id="3" name="Straight Connector 2">
            <a:extLst>
              <a:ext uri="{FF2B5EF4-FFF2-40B4-BE49-F238E27FC236}">
                <a16:creationId xmlns:a16="http://schemas.microsoft.com/office/drawing/2014/main" id="{D3795F91-C721-4363-956D-756673AE7957}"/>
              </a:ext>
              <a:ext uri="{C183D7F6-B498-43B3-948B-1728B52AA6E4}">
                <adec:decorative xmlns:adec="http://schemas.microsoft.com/office/drawing/2017/decorative" val="1"/>
              </a:ext>
            </a:extLst>
          </p:cNvPr>
          <p:cNvCxnSpPr>
            <a:cxnSpLocks/>
          </p:cNvCxnSpPr>
          <p:nvPr userDrawn="1"/>
        </p:nvCxnSpPr>
        <p:spPr>
          <a:xfrm>
            <a:off x="4353515" y="5023933"/>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4" name="Straight Connector 3">
            <a:extLst>
              <a:ext uri="{FF2B5EF4-FFF2-40B4-BE49-F238E27FC236}">
                <a16:creationId xmlns:a16="http://schemas.microsoft.com/office/drawing/2014/main" id="{8AC14461-E27D-413D-B31A-47B74646AF25}"/>
              </a:ext>
              <a:ext uri="{C183D7F6-B498-43B3-948B-1728B52AA6E4}">
                <adec:decorative xmlns:adec="http://schemas.microsoft.com/office/drawing/2017/decorative" val="1"/>
              </a:ext>
            </a:extLst>
          </p:cNvPr>
          <p:cNvCxnSpPr>
            <a:cxnSpLocks/>
          </p:cNvCxnSpPr>
          <p:nvPr userDrawn="1"/>
        </p:nvCxnSpPr>
        <p:spPr>
          <a:xfrm>
            <a:off x="3759917" y="3948451"/>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8" name="Straight Connector 7">
            <a:extLst>
              <a:ext uri="{FF2B5EF4-FFF2-40B4-BE49-F238E27FC236}">
                <a16:creationId xmlns:a16="http://schemas.microsoft.com/office/drawing/2014/main" id="{4D6AEA4C-7710-4829-BA87-8DD77F15932C}"/>
              </a:ext>
              <a:ext uri="{C183D7F6-B498-43B3-948B-1728B52AA6E4}">
                <adec:decorative xmlns:adec="http://schemas.microsoft.com/office/drawing/2017/decorative" val="1"/>
              </a:ext>
            </a:extLst>
          </p:cNvPr>
          <p:cNvCxnSpPr>
            <a:cxnSpLocks/>
          </p:cNvCxnSpPr>
          <p:nvPr userDrawn="1"/>
        </p:nvCxnSpPr>
        <p:spPr>
          <a:xfrm>
            <a:off x="3173453" y="2872686"/>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9" name="Straight Connector 8">
            <a:extLst>
              <a:ext uri="{FF2B5EF4-FFF2-40B4-BE49-F238E27FC236}">
                <a16:creationId xmlns:a16="http://schemas.microsoft.com/office/drawing/2014/main" id="{E9BD473E-6203-491C-87AC-54AC0AB23333}"/>
              </a:ext>
              <a:ext uri="{C183D7F6-B498-43B3-948B-1728B52AA6E4}">
                <adec:decorative xmlns:adec="http://schemas.microsoft.com/office/drawing/2017/decorative" val="1"/>
              </a:ext>
            </a:extLst>
          </p:cNvPr>
          <p:cNvCxnSpPr>
            <a:cxnSpLocks/>
          </p:cNvCxnSpPr>
          <p:nvPr userDrawn="1"/>
        </p:nvCxnSpPr>
        <p:spPr>
          <a:xfrm>
            <a:off x="2586263" y="1796083"/>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1652594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Two Content">
    <p:bg>
      <p:bgPr>
        <a:solidFill>
          <a:schemeClr val="accent1"/>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EE24E1DB-1F20-4C28-8069-D9219D1F8BBD}"/>
              </a:ext>
              <a:ext uri="{C183D7F6-B498-43B3-948B-1728B52AA6E4}">
                <adec:decorative xmlns:adec="http://schemas.microsoft.com/office/drawing/2017/decorative" val="1"/>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39434" t="20278" b="22673"/>
          <a:stretch/>
        </p:blipFill>
        <p:spPr>
          <a:xfrm>
            <a:off x="25785" y="0"/>
            <a:ext cx="4368030" cy="3912394"/>
          </a:xfrm>
          <a:prstGeom prst="rect">
            <a:avLst/>
          </a:prstGeom>
        </p:spPr>
      </p:pic>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2933700" y="572757"/>
            <a:ext cx="8421688" cy="1644984"/>
          </a:xfrm>
        </p:spPr>
        <p:txBody>
          <a:bodyPr>
            <a:no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2933700" y="2883877"/>
            <a:ext cx="3924300" cy="864157"/>
          </a:xfrm>
        </p:spPr>
        <p:txBody>
          <a:bodyPr anchor="ctr" anchorCtr="0">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2933700" y="3834606"/>
            <a:ext cx="3924300"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7410173" y="2883877"/>
            <a:ext cx="3943627" cy="864157"/>
          </a:xfrm>
        </p:spPr>
        <p:txBody>
          <a:bodyPr anchor="ctr" anchorCtr="0">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7410173" y="3834606"/>
            <a:ext cx="3943627"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24324519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238250" y="522515"/>
            <a:ext cx="9710646" cy="1377306"/>
          </a:xfrm>
        </p:spPr>
        <p:txBody>
          <a:bodyPr>
            <a:no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243104" y="3023393"/>
            <a:ext cx="2882475" cy="768371"/>
          </a:xfrm>
        </p:spPr>
        <p:txBody>
          <a:bodyPr anchor="ctr" anchorCtr="0">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1243104" y="3834606"/>
            <a:ext cx="2882475"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4647665" y="3023393"/>
            <a:ext cx="2896671" cy="768371"/>
          </a:xfrm>
        </p:spPr>
        <p:txBody>
          <a:bodyPr anchor="ctr" anchorCtr="0">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4647665" y="3834606"/>
            <a:ext cx="2896671"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2">
            <a:extLst>
              <a:ext uri="{FF2B5EF4-FFF2-40B4-BE49-F238E27FC236}">
                <a16:creationId xmlns:a16="http://schemas.microsoft.com/office/drawing/2014/main" id="{1F60A771-8BBC-4565-AB09-402DA7CB2780}"/>
              </a:ext>
            </a:extLst>
          </p:cNvPr>
          <p:cNvSpPr>
            <a:spLocks noGrp="1"/>
          </p:cNvSpPr>
          <p:nvPr>
            <p:ph type="body" idx="13" hasCustomPrompt="1"/>
          </p:nvPr>
        </p:nvSpPr>
        <p:spPr>
          <a:xfrm>
            <a:off x="8066421" y="3023393"/>
            <a:ext cx="2882475" cy="768371"/>
          </a:xfrm>
        </p:spPr>
        <p:txBody>
          <a:bodyPr anchor="ctr" anchorCtr="0">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22" name="Content Placeholder 3">
            <a:extLst>
              <a:ext uri="{FF2B5EF4-FFF2-40B4-BE49-F238E27FC236}">
                <a16:creationId xmlns:a16="http://schemas.microsoft.com/office/drawing/2014/main" id="{C464A9BD-B815-4632-8F54-6EB70E48BAFF}"/>
              </a:ext>
            </a:extLst>
          </p:cNvPr>
          <p:cNvSpPr>
            <a:spLocks noGrp="1"/>
          </p:cNvSpPr>
          <p:nvPr>
            <p:ph sz="half" idx="14"/>
          </p:nvPr>
        </p:nvSpPr>
        <p:spPr>
          <a:xfrm>
            <a:off x="8066421" y="3834606"/>
            <a:ext cx="2882475"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grpSp>
        <p:nvGrpSpPr>
          <p:cNvPr id="10" name="Group 9">
            <a:extLst>
              <a:ext uri="{FF2B5EF4-FFF2-40B4-BE49-F238E27FC236}">
                <a16:creationId xmlns:a16="http://schemas.microsoft.com/office/drawing/2014/main" id="{B2368EF4-1233-48C7-8DB5-75844BFCD594}"/>
              </a:ext>
              <a:ext uri="{C183D7F6-B498-43B3-948B-1728B52AA6E4}">
                <adec:decorative xmlns:adec="http://schemas.microsoft.com/office/drawing/2017/decorative" val="1"/>
              </a:ext>
            </a:extLst>
          </p:cNvPr>
          <p:cNvGrpSpPr/>
          <p:nvPr userDrawn="1"/>
        </p:nvGrpSpPr>
        <p:grpSpPr>
          <a:xfrm>
            <a:off x="0" y="0"/>
            <a:ext cx="2238376" cy="3105150"/>
            <a:chOff x="0" y="0"/>
            <a:chExt cx="2238376" cy="3105150"/>
          </a:xfrm>
        </p:grpSpPr>
        <p:cxnSp>
          <p:nvCxnSpPr>
            <p:cNvPr id="16" name="Straight Connector 15">
              <a:extLst>
                <a:ext uri="{FF2B5EF4-FFF2-40B4-BE49-F238E27FC236}">
                  <a16:creationId xmlns:a16="http://schemas.microsoft.com/office/drawing/2014/main" id="{463D7850-C2A6-43CE-BBE4-8E81A0A593BF}"/>
                </a:ext>
              </a:extLst>
            </p:cNvPr>
            <p:cNvCxnSpPr>
              <a:cxnSpLocks/>
            </p:cNvCxnSpPr>
            <p:nvPr userDrawn="1"/>
          </p:nvCxnSpPr>
          <p:spPr>
            <a:xfrm flipH="1">
              <a:off x="0" y="0"/>
              <a:ext cx="1238250" cy="310515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BAD3E03-2E3B-440C-9105-6F9D33006D66}"/>
                </a:ext>
              </a:extLst>
            </p:cNvPr>
            <p:cNvCxnSpPr>
              <a:cxnSpLocks/>
            </p:cNvCxnSpPr>
            <p:nvPr userDrawn="1"/>
          </p:nvCxnSpPr>
          <p:spPr>
            <a:xfrm flipH="1">
              <a:off x="0" y="0"/>
              <a:ext cx="2238376" cy="24765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18896713"/>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5476875" y="954593"/>
            <a:ext cx="5111750" cy="1921958"/>
          </a:xfrm>
        </p:spPr>
        <p:txBody>
          <a:bodyPr anchor="b">
            <a:no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92FD4279-EA62-4397-878A-73F4948DB176}"/>
              </a:ext>
            </a:extLst>
          </p:cNvPr>
          <p:cNvSpPr>
            <a:spLocks noGrp="1"/>
          </p:cNvSpPr>
          <p:nvPr>
            <p:ph type="body" idx="1"/>
          </p:nvPr>
        </p:nvSpPr>
        <p:spPr>
          <a:xfrm>
            <a:off x="5476875" y="3660774"/>
            <a:ext cx="5111750" cy="1921958"/>
          </a:xfrm>
        </p:spPr>
        <p:txBody>
          <a:bodyPr>
            <a:normAutofit/>
          </a:bodyPr>
          <a:lstStyle>
            <a:lvl1pPr marL="0" indent="0">
              <a:lnSpc>
                <a:spcPct val="100000"/>
              </a:lnSpc>
              <a:buNone/>
              <a:defRPr sz="1400" spc="5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4" name="Group 3">
            <a:extLst>
              <a:ext uri="{FF2B5EF4-FFF2-40B4-BE49-F238E27FC236}">
                <a16:creationId xmlns:a16="http://schemas.microsoft.com/office/drawing/2014/main" id="{D74AA03A-263D-4B5F-B05B-7D6923A9A4D3}"/>
              </a:ext>
              <a:ext uri="{C183D7F6-B498-43B3-948B-1728B52AA6E4}">
                <adec:decorative xmlns:adec="http://schemas.microsoft.com/office/drawing/2017/decorative" val="1"/>
              </a:ext>
            </a:extLst>
          </p:cNvPr>
          <p:cNvGrpSpPr/>
          <p:nvPr userDrawn="1"/>
        </p:nvGrpSpPr>
        <p:grpSpPr>
          <a:xfrm>
            <a:off x="0" y="0"/>
            <a:ext cx="4762501" cy="5186363"/>
            <a:chOff x="0" y="0"/>
            <a:chExt cx="4762501" cy="5186363"/>
          </a:xfrm>
        </p:grpSpPr>
        <p:cxnSp>
          <p:nvCxnSpPr>
            <p:cNvPr id="23" name="Straight Connector 22">
              <a:extLst>
                <a:ext uri="{FF2B5EF4-FFF2-40B4-BE49-F238E27FC236}">
                  <a16:creationId xmlns:a16="http://schemas.microsoft.com/office/drawing/2014/main" id="{D87F08D6-2CA7-4A5A-BE34-07113DCA535D}"/>
                </a:ext>
              </a:extLst>
            </p:cNvPr>
            <p:cNvCxnSpPr>
              <a:cxnSpLocks/>
            </p:cNvCxnSpPr>
            <p:nvPr userDrawn="1"/>
          </p:nvCxnSpPr>
          <p:spPr>
            <a:xfrm flipH="1" flipV="1">
              <a:off x="0" y="876300"/>
              <a:ext cx="4762500" cy="16287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768C87F-B9C3-4DFF-8454-F3F52CE4346B}"/>
                </a:ext>
              </a:extLst>
            </p:cNvPr>
            <p:cNvCxnSpPr>
              <a:cxnSpLocks/>
            </p:cNvCxnSpPr>
            <p:nvPr userDrawn="1"/>
          </p:nvCxnSpPr>
          <p:spPr>
            <a:xfrm flipH="1" flipV="1">
              <a:off x="2638425" y="0"/>
              <a:ext cx="2124076" cy="51863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Date Placeholder 6">
            <a:extLst>
              <a:ext uri="{FF2B5EF4-FFF2-40B4-BE49-F238E27FC236}">
                <a16:creationId xmlns:a16="http://schemas.microsoft.com/office/drawing/2014/main" id="{71F34533-9677-48AF-9374-976825F4BB7E}"/>
              </a:ext>
            </a:extLst>
          </p:cNvPr>
          <p:cNvSpPr>
            <a:spLocks noGrp="1"/>
          </p:cNvSpPr>
          <p:nvPr>
            <p:ph type="dt" sz="half" idx="10"/>
          </p:nvPr>
        </p:nvSpPr>
        <p:spPr>
          <a:xfrm>
            <a:off x="838200" y="6356350"/>
            <a:ext cx="2743200" cy="365125"/>
          </a:xfrm>
        </p:spPr>
        <p:txBody>
          <a:bodyPr/>
          <a:lstStyle>
            <a:lvl1pPr>
              <a:defRPr sz="900"/>
            </a:lvl1pPr>
          </a:lstStyle>
          <a:p>
            <a:r>
              <a:rPr lang="en-US" dirty="0"/>
              <a:t>20XX</a:t>
            </a:r>
          </a:p>
        </p:txBody>
      </p:sp>
      <p:sp>
        <p:nvSpPr>
          <p:cNvPr id="22" name="Footer Placeholder 7">
            <a:extLst>
              <a:ext uri="{FF2B5EF4-FFF2-40B4-BE49-F238E27FC236}">
                <a16:creationId xmlns:a16="http://schemas.microsoft.com/office/drawing/2014/main" id="{4FAB8A26-B99E-4F96-8327-A932A14F2C03}"/>
              </a:ext>
            </a:extLst>
          </p:cNvPr>
          <p:cNvSpPr>
            <a:spLocks noGrp="1"/>
          </p:cNvSpPr>
          <p:nvPr>
            <p:ph type="ftr" sz="quarter" idx="11"/>
          </p:nvPr>
        </p:nvSpPr>
        <p:spPr>
          <a:xfrm>
            <a:off x="4038600" y="6356350"/>
            <a:ext cx="4114800" cy="365125"/>
          </a:xfrm>
        </p:spPr>
        <p:txBody>
          <a:bodyPr/>
          <a:lstStyle>
            <a:lvl1pPr>
              <a:defRPr sz="900"/>
            </a:lvl1pPr>
          </a:lstStyle>
          <a:p>
            <a:r>
              <a:rPr lang="en-US" dirty="0"/>
              <a:t>PRESENTATION TITLE</a:t>
            </a:r>
          </a:p>
        </p:txBody>
      </p:sp>
      <p:sp>
        <p:nvSpPr>
          <p:cNvPr id="24" name="Slide Number Placeholder 8">
            <a:extLst>
              <a:ext uri="{FF2B5EF4-FFF2-40B4-BE49-F238E27FC236}">
                <a16:creationId xmlns:a16="http://schemas.microsoft.com/office/drawing/2014/main" id="{EB0962D2-BCC3-48AB-A769-2A7327D29191}"/>
              </a:ext>
            </a:extLst>
          </p:cNvPr>
          <p:cNvSpPr>
            <a:spLocks noGrp="1"/>
          </p:cNvSpPr>
          <p:nvPr>
            <p:ph type="sldNum" sz="quarter" idx="12"/>
          </p:nvPr>
        </p:nvSpPr>
        <p:spPr>
          <a:xfrm>
            <a:off x="8610600" y="6356350"/>
            <a:ext cx="2743200"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917780591"/>
      </p:ext>
    </p:extLst>
  </p:cSld>
  <p:clrMapOvr>
    <a:masterClrMapping/>
  </p:clrMapOvr>
  <p:extLst>
    <p:ext uri="{DCECCB84-F9BA-43D5-87BE-67443E8EF086}">
      <p15:sldGuideLst xmlns:p15="http://schemas.microsoft.com/office/powerpoint/2012/main">
        <p15:guide id="1" pos="300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Closing">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4267200" y="351693"/>
            <a:ext cx="4179570" cy="2453652"/>
          </a:xfrm>
        </p:spPr>
        <p:txBody>
          <a:bodyPr anchor="b">
            <a:noAutofit/>
          </a:bodyPr>
          <a:lstStyle>
            <a:lvl1pPr algn="l">
              <a:defRPr sz="3600" spc="150" baseline="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4267200" y="3238103"/>
            <a:ext cx="4179570" cy="2107620"/>
          </a:xfrm>
        </p:spPr>
        <p:txBody>
          <a:bodyPr>
            <a:normAutofit/>
          </a:bodyPr>
          <a:lstStyle>
            <a:lvl1pPr marL="0" indent="0" algn="l">
              <a:lnSpc>
                <a:spcPct val="150000"/>
              </a:lnSpc>
              <a:buNone/>
              <a:defRPr sz="14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Graphic 5">
            <a:extLst>
              <a:ext uri="{FF2B5EF4-FFF2-40B4-BE49-F238E27FC236}">
                <a16:creationId xmlns:a16="http://schemas.microsoft.com/office/drawing/2014/main" id="{ED3361C9-310A-4255-A94E-B77588962DA5}"/>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0"/>
            <a:ext cx="3176938" cy="6858000"/>
          </a:xfrm>
          <a:prstGeom prst="rect">
            <a:avLst/>
          </a:prstGeom>
        </p:spPr>
      </p:pic>
      <p:sp>
        <p:nvSpPr>
          <p:cNvPr id="9" name="Date Placeholder 6">
            <a:extLst>
              <a:ext uri="{FF2B5EF4-FFF2-40B4-BE49-F238E27FC236}">
                <a16:creationId xmlns:a16="http://schemas.microsoft.com/office/drawing/2014/main" id="{BF358517-D7B7-40D0-A9D0-B650C80898AC}"/>
              </a:ext>
            </a:extLst>
          </p:cNvPr>
          <p:cNvSpPr>
            <a:spLocks noGrp="1"/>
          </p:cNvSpPr>
          <p:nvPr>
            <p:ph type="dt" sz="half" idx="10"/>
          </p:nvPr>
        </p:nvSpPr>
        <p:spPr>
          <a:xfrm>
            <a:off x="4267200" y="6356350"/>
            <a:ext cx="1774371" cy="365125"/>
          </a:xfrm>
        </p:spPr>
        <p:txBody>
          <a:bodyPr/>
          <a:lstStyle>
            <a:lvl1pPr>
              <a:defRPr sz="900"/>
            </a:lvl1pPr>
          </a:lstStyle>
          <a:p>
            <a:r>
              <a:rPr lang="en-US" dirty="0"/>
              <a:t>20XX</a:t>
            </a:r>
          </a:p>
        </p:txBody>
      </p:sp>
      <p:sp>
        <p:nvSpPr>
          <p:cNvPr id="10" name="Footer Placeholder 7">
            <a:extLst>
              <a:ext uri="{FF2B5EF4-FFF2-40B4-BE49-F238E27FC236}">
                <a16:creationId xmlns:a16="http://schemas.microsoft.com/office/drawing/2014/main" id="{6026D44C-0B39-4DE1-A0FC-5615DDAAE3CE}"/>
              </a:ext>
            </a:extLst>
          </p:cNvPr>
          <p:cNvSpPr>
            <a:spLocks noGrp="1"/>
          </p:cNvSpPr>
          <p:nvPr>
            <p:ph type="ftr" sz="quarter" idx="11"/>
          </p:nvPr>
        </p:nvSpPr>
        <p:spPr>
          <a:xfrm>
            <a:off x="6479721" y="6356350"/>
            <a:ext cx="2661557" cy="365125"/>
          </a:xfrm>
        </p:spPr>
        <p:txBody>
          <a:bodyPr/>
          <a:lstStyle>
            <a:lvl1pPr>
              <a:defRPr sz="900"/>
            </a:lvl1pPr>
          </a:lstStyle>
          <a:p>
            <a:r>
              <a:rPr lang="en-US" dirty="0"/>
              <a:t>PRESENTATION TITLE</a:t>
            </a:r>
          </a:p>
        </p:txBody>
      </p:sp>
      <p:sp>
        <p:nvSpPr>
          <p:cNvPr id="11" name="Slide Number Placeholder 8">
            <a:extLst>
              <a:ext uri="{FF2B5EF4-FFF2-40B4-BE49-F238E27FC236}">
                <a16:creationId xmlns:a16="http://schemas.microsoft.com/office/drawing/2014/main" id="{0F8222B4-B618-42C4-8BDB-D2E4DF2F22C3}"/>
              </a:ext>
            </a:extLst>
          </p:cNvPr>
          <p:cNvSpPr>
            <a:spLocks noGrp="1"/>
          </p:cNvSpPr>
          <p:nvPr>
            <p:ph type="sldNum" sz="quarter" idx="12"/>
          </p:nvPr>
        </p:nvSpPr>
        <p:spPr>
          <a:xfrm>
            <a:off x="9579428" y="6356350"/>
            <a:ext cx="1774371"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1291140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genda">
    <p:bg>
      <p:bgPr>
        <a:solidFill>
          <a:schemeClr val="tx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514C6BF-376E-43E8-881D-2E767426990A}"/>
              </a:ext>
              <a:ext uri="{C183D7F6-B498-43B3-948B-1728B52AA6E4}">
                <adec:decorative xmlns:adec="http://schemas.microsoft.com/office/drawing/2017/decorative" val="1"/>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t="18301" r="28341" b="23071"/>
          <a:stretch/>
        </p:blipFill>
        <p:spPr>
          <a:xfrm>
            <a:off x="5488815" y="0"/>
            <a:ext cx="6703185" cy="6858000"/>
          </a:xfrm>
          <a:prstGeom prst="rect">
            <a:avLst/>
          </a:prstGeom>
        </p:spPr>
      </p:pic>
      <p:sp>
        <p:nvSpPr>
          <p:cNvPr id="2" name="Title 1">
            <a:extLst>
              <a:ext uri="{FF2B5EF4-FFF2-40B4-BE49-F238E27FC236}">
                <a16:creationId xmlns:a16="http://schemas.microsoft.com/office/drawing/2014/main" id="{3F0A9B92-C2D0-466A-A680-A35832C452B3}"/>
              </a:ext>
            </a:extLst>
          </p:cNvPr>
          <p:cNvSpPr>
            <a:spLocks noGrp="1"/>
          </p:cNvSpPr>
          <p:nvPr>
            <p:ph type="title" hasCustomPrompt="1"/>
          </p:nvPr>
        </p:nvSpPr>
        <p:spPr>
          <a:xfrm>
            <a:off x="1333500" y="291403"/>
            <a:ext cx="2895600" cy="2054606"/>
          </a:xfrm>
        </p:spPr>
        <p:txBody>
          <a:bodyPr anchor="b">
            <a:noAutofit/>
          </a:bodyPr>
          <a:lstStyle>
            <a:lvl1pPr>
              <a:defRPr sz="2800" spc="150" baseline="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DA41CE6-5A88-4C5C-B2A4-6A5D2153B16F}"/>
              </a:ext>
            </a:extLst>
          </p:cNvPr>
          <p:cNvSpPr>
            <a:spLocks noGrp="1"/>
          </p:cNvSpPr>
          <p:nvPr>
            <p:ph idx="1"/>
          </p:nvPr>
        </p:nvSpPr>
        <p:spPr>
          <a:xfrm>
            <a:off x="1333500" y="2924175"/>
            <a:ext cx="2895600" cy="2519363"/>
          </a:xfrm>
        </p:spPr>
        <p:txBody>
          <a:bodyPr>
            <a:normAutofit/>
          </a:bodyPr>
          <a:lstStyle>
            <a:lvl1pPr marL="0" indent="0">
              <a:lnSpc>
                <a:spcPct val="150000"/>
              </a:lnSpc>
              <a:buNone/>
              <a:defRPr sz="1400">
                <a:solidFill>
                  <a:schemeClr val="bg1"/>
                </a:solidFill>
              </a:defRPr>
            </a:lvl1pPr>
            <a:lvl2pPr marL="457200" indent="0">
              <a:lnSpc>
                <a:spcPct val="150000"/>
              </a:lnSpc>
              <a:buNone/>
              <a:defRPr sz="1400">
                <a:solidFill>
                  <a:schemeClr val="bg1"/>
                </a:solidFill>
              </a:defRPr>
            </a:lvl2pPr>
            <a:lvl3pPr marL="914400" indent="0">
              <a:lnSpc>
                <a:spcPct val="150000"/>
              </a:lnSpc>
              <a:buNone/>
              <a:defRPr sz="1400">
                <a:solidFill>
                  <a:schemeClr val="bg1"/>
                </a:solidFill>
              </a:defRPr>
            </a:lvl3pPr>
            <a:lvl4pPr marL="1371600" indent="0">
              <a:lnSpc>
                <a:spcPct val="150000"/>
              </a:lnSpc>
              <a:buNone/>
              <a:defRPr sz="1400">
                <a:solidFill>
                  <a:schemeClr val="bg1"/>
                </a:solidFill>
              </a:defRPr>
            </a:lvl4pPr>
            <a:lvl5pPr marL="1828800" indent="0">
              <a:lnSpc>
                <a:spcPct val="150000"/>
              </a:lnSpc>
              <a:buNone/>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9F5093-3C53-4152-B8FE-0522E0795269}"/>
              </a:ext>
            </a:extLst>
          </p:cNvPr>
          <p:cNvSpPr>
            <a:spLocks noGrp="1"/>
          </p:cNvSpPr>
          <p:nvPr>
            <p:ph type="dt" sz="half" idx="10"/>
          </p:nvPr>
        </p:nvSpPr>
        <p:spPr>
          <a:xfrm>
            <a:off x="1333500" y="6356350"/>
            <a:ext cx="985157" cy="365125"/>
          </a:xfrm>
        </p:spPr>
        <p:txBody>
          <a:bodyPr/>
          <a:lstStyle>
            <a:lvl1pPr>
              <a:defRPr sz="900"/>
            </a:lvl1pPr>
          </a:lstStyle>
          <a:p>
            <a:r>
              <a:rPr lang="en-US" dirty="0"/>
              <a:t>20XX</a:t>
            </a:r>
          </a:p>
        </p:txBody>
      </p:sp>
      <p:sp>
        <p:nvSpPr>
          <p:cNvPr id="5" name="Footer Placeholder 4">
            <a:extLst>
              <a:ext uri="{FF2B5EF4-FFF2-40B4-BE49-F238E27FC236}">
                <a16:creationId xmlns:a16="http://schemas.microsoft.com/office/drawing/2014/main" id="{7727F11D-8AF8-44D6-A48B-D8C7779B8B08}"/>
              </a:ext>
            </a:extLst>
          </p:cNvPr>
          <p:cNvSpPr>
            <a:spLocks noGrp="1"/>
          </p:cNvSpPr>
          <p:nvPr>
            <p:ph type="ftr" sz="quarter" idx="11"/>
          </p:nvPr>
        </p:nvSpPr>
        <p:spPr>
          <a:xfrm>
            <a:off x="2669886" y="6356349"/>
            <a:ext cx="2482842" cy="365125"/>
          </a:xfrm>
        </p:spPr>
        <p:txBody>
          <a:bodyPr/>
          <a:lstStyle>
            <a:lvl1pPr>
              <a:defRPr sz="900"/>
            </a:lvl1pPr>
          </a:lstStyle>
          <a:p>
            <a:r>
              <a:rPr lang="en-US" dirty="0"/>
              <a:t>PRESENTATION TITLE</a:t>
            </a:r>
          </a:p>
        </p:txBody>
      </p:sp>
      <p:sp>
        <p:nvSpPr>
          <p:cNvPr id="6" name="Slide Number Placeholder 5">
            <a:extLst>
              <a:ext uri="{FF2B5EF4-FFF2-40B4-BE49-F238E27FC236}">
                <a16:creationId xmlns:a16="http://schemas.microsoft.com/office/drawing/2014/main" id="{658C0879-6B0F-4AF6-A997-EC61DA8964AE}"/>
              </a:ext>
            </a:extLst>
          </p:cNvPr>
          <p:cNvSpPr>
            <a:spLocks noGrp="1"/>
          </p:cNvSpPr>
          <p:nvPr>
            <p:ph type="sldNum" sz="quarter" idx="12"/>
          </p:nvPr>
        </p:nvSpPr>
        <p:spPr>
          <a:xfrm>
            <a:off x="5536305" y="6356350"/>
            <a:ext cx="987552"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982124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roduction">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A1CF8B-3479-49A3-A30E-2F2ECE962075}"/>
              </a:ext>
              <a:ext uri="{C183D7F6-B498-43B3-948B-1728B52AA6E4}">
                <adec:decorative xmlns:adec="http://schemas.microsoft.com/office/drawing/2017/decorative" val="1"/>
              </a:ext>
            </a:extLst>
          </p:cNvPr>
          <p:cNvGrpSpPr/>
          <p:nvPr userDrawn="1"/>
        </p:nvGrpSpPr>
        <p:grpSpPr>
          <a:xfrm>
            <a:off x="6953250" y="-25401"/>
            <a:ext cx="5238750" cy="6902451"/>
            <a:chOff x="6953250" y="-25401"/>
            <a:chExt cx="5238750" cy="6902451"/>
          </a:xfrm>
        </p:grpSpPr>
        <p:cxnSp>
          <p:nvCxnSpPr>
            <p:cNvPr id="14" name="Straight Connector 13">
              <a:extLst>
                <a:ext uri="{FF2B5EF4-FFF2-40B4-BE49-F238E27FC236}">
                  <a16:creationId xmlns:a16="http://schemas.microsoft.com/office/drawing/2014/main" id="{49FBD260-5143-4B12-B9F8-33E48D548909}"/>
                </a:ext>
              </a:extLst>
            </p:cNvPr>
            <p:cNvCxnSpPr/>
            <p:nvPr userDrawn="1"/>
          </p:nvCxnSpPr>
          <p:spPr>
            <a:xfrm>
              <a:off x="9096375" y="1497012"/>
              <a:ext cx="3095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87F08D6-2CA7-4A5A-BE34-07113DCA535D}"/>
                </a:ext>
              </a:extLst>
            </p:cNvPr>
            <p:cNvCxnSpPr/>
            <p:nvPr userDrawn="1"/>
          </p:nvCxnSpPr>
          <p:spPr>
            <a:xfrm flipH="1">
              <a:off x="6953250" y="-25401"/>
              <a:ext cx="3790950" cy="69024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1362075" y="612949"/>
            <a:ext cx="5111750" cy="2263602"/>
          </a:xfrm>
        </p:spPr>
        <p:txBody>
          <a:bodyPr anchor="b">
            <a:no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92FD4279-EA62-4397-878A-73F4948DB176}"/>
              </a:ext>
            </a:extLst>
          </p:cNvPr>
          <p:cNvSpPr>
            <a:spLocks noGrp="1"/>
          </p:cNvSpPr>
          <p:nvPr>
            <p:ph type="body" idx="1"/>
          </p:nvPr>
        </p:nvSpPr>
        <p:spPr>
          <a:xfrm>
            <a:off x="1362075" y="3660774"/>
            <a:ext cx="5111750" cy="2263602"/>
          </a:xfrm>
        </p:spPr>
        <p:txBody>
          <a:bodyPr>
            <a:normAutofit/>
          </a:bodyPr>
          <a:lstStyle>
            <a:lvl1pPr marL="0" indent="0">
              <a:lnSpc>
                <a:spcPct val="100000"/>
              </a:lnSpc>
              <a:buNone/>
              <a:defRPr sz="1400" spc="5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11EBF9-6826-475B-8079-C11128991BAE}"/>
              </a:ext>
            </a:extLst>
          </p:cNvPr>
          <p:cNvSpPr>
            <a:spLocks noGrp="1"/>
          </p:cNvSpPr>
          <p:nvPr>
            <p:ph type="dt" sz="half" idx="10"/>
          </p:nvPr>
        </p:nvSpPr>
        <p:spPr>
          <a:xfrm>
            <a:off x="838200" y="6356350"/>
            <a:ext cx="1219200" cy="365125"/>
          </a:xfrm>
        </p:spPr>
        <p:txBody>
          <a:bodyPr/>
          <a:lstStyle>
            <a:lvl1pPr>
              <a:defRPr sz="900"/>
            </a:lvl1pPr>
          </a:lstStyle>
          <a:p>
            <a:r>
              <a:rPr lang="en-US" dirty="0"/>
              <a:t>20XX</a:t>
            </a:r>
          </a:p>
        </p:txBody>
      </p:sp>
      <p:sp>
        <p:nvSpPr>
          <p:cNvPr id="5" name="Footer Placeholder 4">
            <a:extLst>
              <a:ext uri="{FF2B5EF4-FFF2-40B4-BE49-F238E27FC236}">
                <a16:creationId xmlns:a16="http://schemas.microsoft.com/office/drawing/2014/main" id="{3FB726A3-DF54-47D2-8C3A-34FD43A19E8E}"/>
              </a:ext>
            </a:extLst>
          </p:cNvPr>
          <p:cNvSpPr>
            <a:spLocks noGrp="1"/>
          </p:cNvSpPr>
          <p:nvPr>
            <p:ph type="ftr" sz="quarter" idx="11"/>
          </p:nvPr>
        </p:nvSpPr>
        <p:spPr>
          <a:xfrm>
            <a:off x="2463800" y="6356350"/>
            <a:ext cx="3479800" cy="365125"/>
          </a:xfrm>
        </p:spPr>
        <p:txBody>
          <a:bodyPr/>
          <a:lstStyle>
            <a:lvl1pPr>
              <a:defRPr sz="900"/>
            </a:lvl1pPr>
          </a:lstStyle>
          <a:p>
            <a:r>
              <a:rPr lang="en-US" dirty="0"/>
              <a:t>PRESENTATION TITLE</a:t>
            </a:r>
          </a:p>
        </p:txBody>
      </p:sp>
      <p:sp>
        <p:nvSpPr>
          <p:cNvPr id="6" name="Slide Number Placeholder 5">
            <a:extLst>
              <a:ext uri="{FF2B5EF4-FFF2-40B4-BE49-F238E27FC236}">
                <a16:creationId xmlns:a16="http://schemas.microsoft.com/office/drawing/2014/main" id="{D0CD125A-4493-4967-9146-841D0EF3BC63}"/>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4249735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Section Break">
    <p:bg>
      <p:bgPr>
        <a:solidFill>
          <a:schemeClr val="tx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F05D2CCB-CCFC-4A8A-ADA9-C1E4D13B9681}"/>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828675"/>
            <a:ext cx="5876925" cy="5200650"/>
          </a:xfrm>
          <a:prstGeom prst="rect">
            <a:avLst/>
          </a:prstGeom>
        </p:spPr>
      </p:pic>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991350" y="522514"/>
            <a:ext cx="4179570" cy="3341857"/>
          </a:xfrm>
        </p:spPr>
        <p:txBody>
          <a:bodyPr anchor="b">
            <a:noAutofit/>
          </a:bodyPr>
          <a:lstStyle>
            <a:lvl1pPr algn="l">
              <a:defRPr sz="3600" spc="150" baseline="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6991350" y="3931859"/>
            <a:ext cx="4179570" cy="365125"/>
          </a:xfrm>
        </p:spPr>
        <p:txBody>
          <a:bodyPr anchor="ctr" anchorCtr="0">
            <a:no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99512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7" name="Chart Placeholder 6">
            <a:extLst>
              <a:ext uri="{FF2B5EF4-FFF2-40B4-BE49-F238E27FC236}">
                <a16:creationId xmlns:a16="http://schemas.microsoft.com/office/drawing/2014/main" id="{08AF2DB4-A973-4307-B59C-6058A138835C}"/>
              </a:ext>
            </a:extLst>
          </p:cNvPr>
          <p:cNvSpPr>
            <a:spLocks noGrp="1"/>
          </p:cNvSpPr>
          <p:nvPr>
            <p:ph type="chart" sz="quarter" idx="13"/>
          </p:nvPr>
        </p:nvSpPr>
        <p:spPr>
          <a:xfrm>
            <a:off x="838200" y="2111608"/>
            <a:ext cx="10515600" cy="3744912"/>
          </a:xfrm>
        </p:spPr>
        <p:txBody>
          <a:bodyPr/>
          <a:lstStyle/>
          <a:p>
            <a:r>
              <a:rPr lang="en-US"/>
              <a:t>Click icon to add chart</a:t>
            </a:r>
            <a:endParaRPr lang="en-US" dirty="0"/>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dirty="0"/>
              <a:t>20XX</a:t>
            </a:r>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dirty="0"/>
              <a:t>PRESENTATION TITLE</a:t>
            </a:r>
          </a:p>
        </p:txBody>
      </p: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1485277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8" name="Table Placeholder 7">
            <a:extLst>
              <a:ext uri="{FF2B5EF4-FFF2-40B4-BE49-F238E27FC236}">
                <a16:creationId xmlns:a16="http://schemas.microsoft.com/office/drawing/2014/main" id="{C3975522-461E-4D79-B5B9-BF9471B54688}"/>
              </a:ext>
            </a:extLst>
          </p:cNvPr>
          <p:cNvSpPr>
            <a:spLocks noGrp="1"/>
          </p:cNvSpPr>
          <p:nvPr>
            <p:ph type="tbl" sz="quarter" idx="14"/>
          </p:nvPr>
        </p:nvSpPr>
        <p:spPr>
          <a:xfrm>
            <a:off x="838200" y="2111381"/>
            <a:ext cx="10515600" cy="3744913"/>
          </a:xfrm>
        </p:spPr>
        <p:txBody>
          <a:bodyPr/>
          <a:lstStyle/>
          <a:p>
            <a:r>
              <a:rPr lang="en-US"/>
              <a:t>Click icon to add table</a:t>
            </a:r>
            <a:endParaRPr lang="en-US" dirty="0"/>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dirty="0"/>
              <a:t>20XX</a:t>
            </a:r>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dirty="0"/>
              <a:t>PRESENTATION TITLE</a:t>
            </a:r>
          </a:p>
        </p:txBody>
      </p: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3370680036"/>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EE644D4-F9A4-4237-BD5C-4B97ABA9337E}"/>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0"/>
            <a:ext cx="5581650" cy="6858000"/>
          </a:xfrm>
          <a:prstGeom prst="rect">
            <a:avLst/>
          </a:prstGeom>
        </p:spPr>
      </p:pic>
      <p:cxnSp>
        <p:nvCxnSpPr>
          <p:cNvPr id="9" name="Straight Connector 8">
            <a:extLst>
              <a:ext uri="{FF2B5EF4-FFF2-40B4-BE49-F238E27FC236}">
                <a16:creationId xmlns:a16="http://schemas.microsoft.com/office/drawing/2014/main" id="{BDAC7E4E-FE06-4E90-8107-6B543E5515ED}"/>
              </a:ext>
              <a:ext uri="{C183D7F6-B498-43B3-948B-1728B52AA6E4}">
                <adec:decorative xmlns:adec="http://schemas.microsoft.com/office/drawing/2017/decorative" val="1"/>
              </a:ext>
            </a:extLst>
          </p:cNvPr>
          <p:cNvCxnSpPr/>
          <p:nvPr userDrawn="1"/>
        </p:nvCxnSpPr>
        <p:spPr>
          <a:xfrm flipV="1">
            <a:off x="2209800" y="0"/>
            <a:ext cx="243840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2FF67A8-55FA-435D-A18C-96D63D22B53E}"/>
              </a:ext>
            </a:extLst>
          </p:cNvPr>
          <p:cNvSpPr>
            <a:spLocks noGrp="1"/>
          </p:cNvSpPr>
          <p:nvPr>
            <p:ph type="title" hasCustomPrompt="1"/>
          </p:nvPr>
        </p:nvSpPr>
        <p:spPr>
          <a:xfrm>
            <a:off x="4657724" y="2809875"/>
            <a:ext cx="6696075" cy="1909763"/>
          </a:xfrm>
        </p:spPr>
        <p:txBody>
          <a:bodyPr anchor="b">
            <a:no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10" name="Subtitle 2">
            <a:extLst>
              <a:ext uri="{FF2B5EF4-FFF2-40B4-BE49-F238E27FC236}">
                <a16:creationId xmlns:a16="http://schemas.microsoft.com/office/drawing/2014/main" id="{104828DA-5EC5-4A00-9A7B-CD9668EF24D1}"/>
              </a:ext>
            </a:extLst>
          </p:cNvPr>
          <p:cNvSpPr>
            <a:spLocks noGrp="1"/>
          </p:cNvSpPr>
          <p:nvPr>
            <p:ph type="subTitle" idx="1"/>
          </p:nvPr>
        </p:nvSpPr>
        <p:spPr>
          <a:xfrm>
            <a:off x="4657725" y="5028803"/>
            <a:ext cx="6696074" cy="365125"/>
          </a:xfrm>
        </p:spPr>
        <p:txBody>
          <a:bodyPr anchor="ctr" anchorCtr="0">
            <a:noAutofit/>
          </a:bodyPr>
          <a:lstStyle>
            <a:lvl1pPr marL="0" indent="0" algn="l">
              <a:buNone/>
              <a:defRPr sz="1600">
                <a:solidFill>
                  <a:schemeClr val="bg2">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 name="Date Placeholder 2">
            <a:extLst>
              <a:ext uri="{FF2B5EF4-FFF2-40B4-BE49-F238E27FC236}">
                <a16:creationId xmlns:a16="http://schemas.microsoft.com/office/drawing/2014/main" id="{D9303E9A-96BC-4283-A6E1-5948AEB119F4}"/>
              </a:ext>
            </a:extLst>
          </p:cNvPr>
          <p:cNvSpPr>
            <a:spLocks noGrp="1"/>
          </p:cNvSpPr>
          <p:nvPr>
            <p:ph type="dt" sz="half" idx="10"/>
          </p:nvPr>
        </p:nvSpPr>
        <p:spPr>
          <a:xfrm>
            <a:off x="4676774" y="6356350"/>
            <a:ext cx="1695450" cy="365125"/>
          </a:xfrm>
        </p:spPr>
        <p:txBody>
          <a:bodyPr/>
          <a:lstStyle>
            <a:lvl1pPr>
              <a:defRPr sz="900"/>
            </a:lvl1pPr>
          </a:lstStyle>
          <a:p>
            <a:r>
              <a:rPr lang="en-US" dirty="0"/>
              <a:t>20XX</a:t>
            </a:r>
          </a:p>
        </p:txBody>
      </p:sp>
      <p:sp>
        <p:nvSpPr>
          <p:cNvPr id="4" name="Footer Placeholder 3">
            <a:extLst>
              <a:ext uri="{FF2B5EF4-FFF2-40B4-BE49-F238E27FC236}">
                <a16:creationId xmlns:a16="http://schemas.microsoft.com/office/drawing/2014/main" id="{45A19C49-052B-4D3E-B227-1D787463CE96}"/>
              </a:ext>
            </a:extLst>
          </p:cNvPr>
          <p:cNvSpPr>
            <a:spLocks noGrp="1"/>
          </p:cNvSpPr>
          <p:nvPr>
            <p:ph type="ftr" sz="quarter" idx="11"/>
          </p:nvPr>
        </p:nvSpPr>
        <p:spPr>
          <a:xfrm>
            <a:off x="6743699" y="6356350"/>
            <a:ext cx="2543175" cy="365125"/>
          </a:xfrm>
        </p:spPr>
        <p:txBody>
          <a:bodyPr/>
          <a:lstStyle>
            <a:lvl1pPr>
              <a:defRPr sz="900"/>
            </a:lvl1pPr>
          </a:lstStyle>
          <a:p>
            <a:r>
              <a:rPr lang="en-US" dirty="0"/>
              <a:t>PRESENTATION TITLE</a:t>
            </a:r>
          </a:p>
        </p:txBody>
      </p:sp>
      <p:sp>
        <p:nvSpPr>
          <p:cNvPr id="5" name="Slide Number Placeholder 4">
            <a:extLst>
              <a:ext uri="{FF2B5EF4-FFF2-40B4-BE49-F238E27FC236}">
                <a16:creationId xmlns:a16="http://schemas.microsoft.com/office/drawing/2014/main" id="{4E5E724A-95F0-41B6-A77E-EDD067272C27}"/>
              </a:ext>
            </a:extLst>
          </p:cNvPr>
          <p:cNvSpPr>
            <a:spLocks noGrp="1"/>
          </p:cNvSpPr>
          <p:nvPr>
            <p:ph type="sldNum" sz="quarter" idx="12"/>
          </p:nvPr>
        </p:nvSpPr>
        <p:spPr>
          <a:xfrm>
            <a:off x="9658350" y="6356350"/>
            <a:ext cx="1695450"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3203065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Slide 4 People">
    <p:bg>
      <p:bgRef idx="1001">
        <a:schemeClr val="bg1"/>
      </p:bgRef>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3C911F2-9041-416A-B83C-F23B354E063B}"/>
              </a:ext>
              <a:ext uri="{C183D7F6-B498-43B3-948B-1728B52AA6E4}">
                <adec:decorative xmlns:adec="http://schemas.microsoft.com/office/drawing/2017/decorative" val="1"/>
              </a:ext>
            </a:extLst>
          </p:cNvPr>
          <p:cNvGrpSpPr/>
          <p:nvPr userDrawn="1"/>
        </p:nvGrpSpPr>
        <p:grpSpPr>
          <a:xfrm>
            <a:off x="7334250" y="0"/>
            <a:ext cx="4857750" cy="1724025"/>
            <a:chOff x="7334250" y="0"/>
            <a:chExt cx="4857750" cy="1724025"/>
          </a:xfrm>
        </p:grpSpPr>
        <p:cxnSp>
          <p:nvCxnSpPr>
            <p:cNvPr id="10" name="Straight Connector 9">
              <a:extLst>
                <a:ext uri="{FF2B5EF4-FFF2-40B4-BE49-F238E27FC236}">
                  <a16:creationId xmlns:a16="http://schemas.microsoft.com/office/drawing/2014/main" id="{4E4B72DA-52CB-4D39-A342-8857B4D959B2}"/>
                </a:ext>
              </a:extLst>
            </p:cNvPr>
            <p:cNvCxnSpPr/>
            <p:nvPr userDrawn="1"/>
          </p:nvCxnSpPr>
          <p:spPr>
            <a:xfrm flipH="1" flipV="1">
              <a:off x="7334250" y="0"/>
              <a:ext cx="485775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1D9BCDA-DFB7-41A4-A7C7-CEE86CEDCBE5}"/>
                </a:ext>
              </a:extLst>
            </p:cNvPr>
            <p:cNvCxnSpPr>
              <a:cxnSpLocks/>
            </p:cNvCxnSpPr>
            <p:nvPr userDrawn="1"/>
          </p:nvCxnSpPr>
          <p:spPr>
            <a:xfrm>
              <a:off x="11487150" y="0"/>
              <a:ext cx="704850" cy="17240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228567" y="892177"/>
            <a:ext cx="9577983" cy="1325563"/>
          </a:xfrm>
        </p:spPr>
        <p:txBody>
          <a:bodyPr>
            <a:noAutofit/>
          </a:bodyPr>
          <a:lstStyle>
            <a:lvl1pPr algn="ctr">
              <a:defRPr lang="en-US" sz="2800" kern="1200" spc="150" baseline="0" dirty="0">
                <a:solidFill>
                  <a:schemeClr val="tx1"/>
                </a:solidFill>
                <a:latin typeface="+mj-lt"/>
                <a:ea typeface="+mj-ea"/>
                <a:cs typeface="+mj-cs"/>
              </a:defRPr>
            </a:lvl1pPr>
          </a:lstStyle>
          <a:p>
            <a:r>
              <a:rPr lang="en-US" dirty="0"/>
              <a:t>CLICK TO EDIT MASTER TITLE STYLE</a:t>
            </a:r>
          </a:p>
        </p:txBody>
      </p:sp>
      <p:sp>
        <p:nvSpPr>
          <p:cNvPr id="11" name="Picture Placeholder 10">
            <a:extLst>
              <a:ext uri="{FF2B5EF4-FFF2-40B4-BE49-F238E27FC236}">
                <a16:creationId xmlns:a16="http://schemas.microsoft.com/office/drawing/2014/main" id="{B0BDE76A-30A6-4268-9656-28A484C3DCC9}"/>
              </a:ext>
            </a:extLst>
          </p:cNvPr>
          <p:cNvSpPr>
            <a:spLocks noGrp="1"/>
          </p:cNvSpPr>
          <p:nvPr>
            <p:ph type="pic" sz="quarter" idx="14"/>
          </p:nvPr>
        </p:nvSpPr>
        <p:spPr>
          <a:xfrm>
            <a:off x="1487181" y="2886074"/>
            <a:ext cx="1845511" cy="1845511"/>
          </a:xfrm>
          <a:solidFill>
            <a:schemeClr val="bg1">
              <a:lumMod val="95000"/>
            </a:schemeClr>
          </a:solidFill>
        </p:spPr>
        <p:txBody>
          <a:bodyPr>
            <a:normAutofit/>
          </a:bodyPr>
          <a:lstStyle>
            <a:lvl1pPr marL="0" indent="0" algn="ctr">
              <a:spcBef>
                <a:spcPts val="0"/>
              </a:spcBef>
              <a:buNone/>
              <a:defRPr sz="1400"/>
            </a:lvl1pPr>
          </a:lstStyle>
          <a:p>
            <a:r>
              <a:rPr lang="en-US"/>
              <a:t>Click icon to add picture</a:t>
            </a:r>
            <a:endParaRPr lang="en-US" dirty="0"/>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228568" y="5084524"/>
            <a:ext cx="2317707"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26" name="Text Placeholder 2">
            <a:extLst>
              <a:ext uri="{FF2B5EF4-FFF2-40B4-BE49-F238E27FC236}">
                <a16:creationId xmlns:a16="http://schemas.microsoft.com/office/drawing/2014/main" id="{A02C0876-23F7-41FA-9AC9-721097D1A3CD}"/>
              </a:ext>
            </a:extLst>
          </p:cNvPr>
          <p:cNvSpPr>
            <a:spLocks noGrp="1"/>
          </p:cNvSpPr>
          <p:nvPr>
            <p:ph type="body" idx="21" hasCustomPrompt="1"/>
          </p:nvPr>
        </p:nvSpPr>
        <p:spPr>
          <a:xfrm>
            <a:off x="1487181" y="5464114"/>
            <a:ext cx="1845511" cy="660747"/>
          </a:xfrm>
        </p:spPr>
        <p:txBody>
          <a:bodyPr anchor="t">
            <a:norm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17" name="Picture Placeholder 10">
            <a:extLst>
              <a:ext uri="{FF2B5EF4-FFF2-40B4-BE49-F238E27FC236}">
                <a16:creationId xmlns:a16="http://schemas.microsoft.com/office/drawing/2014/main" id="{C4CA5C9C-91D5-44B1-A82A-A49732B4691A}"/>
              </a:ext>
            </a:extLst>
          </p:cNvPr>
          <p:cNvSpPr>
            <a:spLocks noGrp="1"/>
          </p:cNvSpPr>
          <p:nvPr>
            <p:ph type="pic" sz="quarter" idx="15"/>
          </p:nvPr>
        </p:nvSpPr>
        <p:spPr>
          <a:xfrm>
            <a:off x="3836914" y="2886074"/>
            <a:ext cx="1845511" cy="1845511"/>
          </a:xfrm>
          <a:solidFill>
            <a:schemeClr val="bg1">
              <a:lumMod val="95000"/>
            </a:schemeClr>
          </a:solidFill>
        </p:spPr>
        <p:txBody>
          <a:bodyPr>
            <a:normAutofit/>
          </a:bodyPr>
          <a:lstStyle>
            <a:lvl1pPr marL="0" indent="0" algn="ctr">
              <a:spcBef>
                <a:spcPts val="0"/>
              </a:spcBef>
              <a:buNone/>
              <a:defRPr sz="1400"/>
            </a:lvl1pPr>
          </a:lstStyle>
          <a:p>
            <a:r>
              <a:rPr lang="en-US"/>
              <a:t>Click icon to add picture</a:t>
            </a:r>
            <a:endParaRPr lang="en-US" dirty="0"/>
          </a:p>
        </p:txBody>
      </p:sp>
      <p:sp>
        <p:nvSpPr>
          <p:cNvPr id="23" name="Text Placeholder 2">
            <a:extLst>
              <a:ext uri="{FF2B5EF4-FFF2-40B4-BE49-F238E27FC236}">
                <a16:creationId xmlns:a16="http://schemas.microsoft.com/office/drawing/2014/main" id="{572D0301-10F1-41B4-BEF8-C53FA4D66214}"/>
              </a:ext>
            </a:extLst>
          </p:cNvPr>
          <p:cNvSpPr>
            <a:spLocks noGrp="1"/>
          </p:cNvSpPr>
          <p:nvPr>
            <p:ph type="body" idx="18" hasCustomPrompt="1"/>
          </p:nvPr>
        </p:nvSpPr>
        <p:spPr>
          <a:xfrm>
            <a:off x="3578300" y="5084524"/>
            <a:ext cx="2330816"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7" name="Text Placeholder 2">
            <a:extLst>
              <a:ext uri="{FF2B5EF4-FFF2-40B4-BE49-F238E27FC236}">
                <a16:creationId xmlns:a16="http://schemas.microsoft.com/office/drawing/2014/main" id="{7ADEB263-F204-4A78-A5E0-7361EFE0B921}"/>
              </a:ext>
            </a:extLst>
          </p:cNvPr>
          <p:cNvSpPr>
            <a:spLocks noGrp="1"/>
          </p:cNvSpPr>
          <p:nvPr>
            <p:ph type="body" idx="22" hasCustomPrompt="1"/>
          </p:nvPr>
        </p:nvSpPr>
        <p:spPr>
          <a:xfrm>
            <a:off x="3836913" y="5478796"/>
            <a:ext cx="1855949" cy="660747"/>
          </a:xfrm>
        </p:spPr>
        <p:txBody>
          <a:bodyPr anchor="t">
            <a:norm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8" name="Picture Placeholder 10">
            <a:extLst>
              <a:ext uri="{FF2B5EF4-FFF2-40B4-BE49-F238E27FC236}">
                <a16:creationId xmlns:a16="http://schemas.microsoft.com/office/drawing/2014/main" id="{4EBC7D6F-397D-4C5A-AA62-F683F88531A2}"/>
              </a:ext>
            </a:extLst>
          </p:cNvPr>
          <p:cNvSpPr>
            <a:spLocks noGrp="1"/>
          </p:cNvSpPr>
          <p:nvPr>
            <p:ph type="pic" sz="quarter" idx="16"/>
          </p:nvPr>
        </p:nvSpPr>
        <p:spPr>
          <a:xfrm>
            <a:off x="6327578" y="2886074"/>
            <a:ext cx="1845511" cy="1845511"/>
          </a:xfrm>
          <a:solidFill>
            <a:schemeClr val="bg1">
              <a:lumMod val="95000"/>
            </a:schemeClr>
          </a:solidFill>
        </p:spPr>
        <p:txBody>
          <a:bodyPr>
            <a:normAutofit/>
          </a:bodyPr>
          <a:lstStyle>
            <a:lvl2pPr marL="0" indent="0" algn="ctr">
              <a:spcBef>
                <a:spcPts val="0"/>
              </a:spcBef>
              <a:buNone/>
              <a:defRPr sz="1400"/>
            </a:lvl2pPr>
          </a:lstStyle>
          <a:p>
            <a:pPr lvl="1"/>
            <a:r>
              <a:rPr lang="en-US"/>
              <a:t>Click icon to add picture</a:t>
            </a:r>
            <a:endParaRPr lang="en-US" dirty="0"/>
          </a:p>
        </p:txBody>
      </p:sp>
      <p:sp>
        <p:nvSpPr>
          <p:cNvPr id="24" name="Text Placeholder 2">
            <a:extLst>
              <a:ext uri="{FF2B5EF4-FFF2-40B4-BE49-F238E27FC236}">
                <a16:creationId xmlns:a16="http://schemas.microsoft.com/office/drawing/2014/main" id="{E767B9DE-7410-43CC-90CF-52D67EF03D48}"/>
              </a:ext>
            </a:extLst>
          </p:cNvPr>
          <p:cNvSpPr>
            <a:spLocks noGrp="1"/>
          </p:cNvSpPr>
          <p:nvPr>
            <p:ph type="body" idx="19" hasCustomPrompt="1"/>
          </p:nvPr>
        </p:nvSpPr>
        <p:spPr>
          <a:xfrm>
            <a:off x="6068964" y="5084524"/>
            <a:ext cx="2317707"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8" name="Text Placeholder 2">
            <a:extLst>
              <a:ext uri="{FF2B5EF4-FFF2-40B4-BE49-F238E27FC236}">
                <a16:creationId xmlns:a16="http://schemas.microsoft.com/office/drawing/2014/main" id="{103678F5-B025-46E2-BD45-E77861487165}"/>
              </a:ext>
            </a:extLst>
          </p:cNvPr>
          <p:cNvSpPr>
            <a:spLocks noGrp="1"/>
          </p:cNvSpPr>
          <p:nvPr>
            <p:ph type="body" idx="23" hasCustomPrompt="1"/>
          </p:nvPr>
        </p:nvSpPr>
        <p:spPr>
          <a:xfrm>
            <a:off x="6327577" y="5478796"/>
            <a:ext cx="1845511" cy="660747"/>
          </a:xfrm>
        </p:spPr>
        <p:txBody>
          <a:bodyPr anchor="t">
            <a:norm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9" name="Picture Placeholder 10">
            <a:extLst>
              <a:ext uri="{FF2B5EF4-FFF2-40B4-BE49-F238E27FC236}">
                <a16:creationId xmlns:a16="http://schemas.microsoft.com/office/drawing/2014/main" id="{92E6B581-A522-4758-A9A4-8B9C7B860CF2}"/>
              </a:ext>
            </a:extLst>
          </p:cNvPr>
          <p:cNvSpPr>
            <a:spLocks noGrp="1"/>
          </p:cNvSpPr>
          <p:nvPr>
            <p:ph type="pic" sz="quarter" idx="17"/>
          </p:nvPr>
        </p:nvSpPr>
        <p:spPr>
          <a:xfrm>
            <a:off x="8747458" y="2886074"/>
            <a:ext cx="1845511" cy="1845511"/>
          </a:xfrm>
          <a:solidFill>
            <a:schemeClr val="bg1">
              <a:lumMod val="95000"/>
            </a:schemeClr>
          </a:solidFill>
        </p:spPr>
        <p:txBody>
          <a:bodyPr>
            <a:normAutofit/>
          </a:bodyPr>
          <a:lstStyle>
            <a:lvl1pPr marL="0" indent="0" algn="ctr">
              <a:spcBef>
                <a:spcPts val="0"/>
              </a:spcBef>
              <a:buNone/>
              <a:defRPr sz="1400"/>
            </a:lvl1pPr>
          </a:lstStyle>
          <a:p>
            <a:r>
              <a:rPr lang="en-US"/>
              <a:t>Click icon to add picture</a:t>
            </a:r>
            <a:endParaRPr lang="en-US" dirty="0"/>
          </a:p>
        </p:txBody>
      </p:sp>
      <p:sp>
        <p:nvSpPr>
          <p:cNvPr id="25" name="Text Placeholder 2">
            <a:extLst>
              <a:ext uri="{FF2B5EF4-FFF2-40B4-BE49-F238E27FC236}">
                <a16:creationId xmlns:a16="http://schemas.microsoft.com/office/drawing/2014/main" id="{E13DFE1F-4534-4828-990E-B052F51FC65C}"/>
              </a:ext>
            </a:extLst>
          </p:cNvPr>
          <p:cNvSpPr>
            <a:spLocks noGrp="1"/>
          </p:cNvSpPr>
          <p:nvPr>
            <p:ph type="body" idx="20" hasCustomPrompt="1"/>
          </p:nvPr>
        </p:nvSpPr>
        <p:spPr>
          <a:xfrm>
            <a:off x="8488845" y="5084524"/>
            <a:ext cx="2317706"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9" name="Text Placeholder 2">
            <a:extLst>
              <a:ext uri="{FF2B5EF4-FFF2-40B4-BE49-F238E27FC236}">
                <a16:creationId xmlns:a16="http://schemas.microsoft.com/office/drawing/2014/main" id="{7E3F385B-4DD9-4F3C-A02B-179B9FA61292}"/>
              </a:ext>
            </a:extLst>
          </p:cNvPr>
          <p:cNvSpPr>
            <a:spLocks noGrp="1"/>
          </p:cNvSpPr>
          <p:nvPr>
            <p:ph type="body" idx="24" hasCustomPrompt="1"/>
          </p:nvPr>
        </p:nvSpPr>
        <p:spPr>
          <a:xfrm>
            <a:off x="8747458" y="5464114"/>
            <a:ext cx="1845510" cy="660747"/>
          </a:xfrm>
        </p:spPr>
        <p:txBody>
          <a:bodyPr anchor="t">
            <a:norm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dirty="0"/>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2951227852"/>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Slide 8 People">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7AAB93-862D-455E-9E73-3D0DAEFDEDB4}"/>
              </a:ext>
              <a:ext uri="{C183D7F6-B498-43B3-948B-1728B52AA6E4}">
                <adec:decorative xmlns:adec="http://schemas.microsoft.com/office/drawing/2017/decorative" val="1"/>
              </a:ext>
            </a:extLst>
          </p:cNvPr>
          <p:cNvGrpSpPr/>
          <p:nvPr userDrawn="1"/>
        </p:nvGrpSpPr>
        <p:grpSpPr>
          <a:xfrm>
            <a:off x="0" y="473953"/>
            <a:ext cx="12192000" cy="5621336"/>
            <a:chOff x="0" y="473953"/>
            <a:chExt cx="12192000" cy="5621336"/>
          </a:xfrm>
        </p:grpSpPr>
        <p:pic>
          <p:nvPicPr>
            <p:cNvPr id="13" name="Graphic 12">
              <a:extLst>
                <a:ext uri="{FF2B5EF4-FFF2-40B4-BE49-F238E27FC236}">
                  <a16:creationId xmlns:a16="http://schemas.microsoft.com/office/drawing/2014/main" id="{B0DFD584-E5CF-41EF-B51E-679CE22DDF93}"/>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473953"/>
              <a:ext cx="2057400" cy="1647825"/>
            </a:xfrm>
            <a:prstGeom prst="rect">
              <a:avLst/>
            </a:prstGeom>
          </p:spPr>
        </p:pic>
        <p:pic>
          <p:nvPicPr>
            <p:cNvPr id="14" name="Graphic 13">
              <a:extLst>
                <a:ext uri="{FF2B5EF4-FFF2-40B4-BE49-F238E27FC236}">
                  <a16:creationId xmlns:a16="http://schemas.microsoft.com/office/drawing/2014/main" id="{E5C02DDF-25A6-42C7-9525-F279CE2095C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1049000" y="5180889"/>
              <a:ext cx="1143000" cy="914400"/>
            </a:xfrm>
            <a:prstGeom prst="rect">
              <a:avLst/>
            </a:prstGeom>
          </p:spPr>
        </p:pic>
      </p:grpSp>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500168" y="892177"/>
            <a:ext cx="9088438" cy="1135899"/>
          </a:xfrm>
        </p:spPr>
        <p:txBody>
          <a:bodyPr>
            <a:no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11" name="Picture Placeholder 10">
            <a:extLst>
              <a:ext uri="{FF2B5EF4-FFF2-40B4-BE49-F238E27FC236}">
                <a16:creationId xmlns:a16="http://schemas.microsoft.com/office/drawing/2014/main" id="{B0BDE76A-30A6-4268-9656-28A484C3DCC9}"/>
              </a:ext>
            </a:extLst>
          </p:cNvPr>
          <p:cNvSpPr>
            <a:spLocks noGrp="1"/>
          </p:cNvSpPr>
          <p:nvPr>
            <p:ph type="pic" sz="quarter" idx="14"/>
          </p:nvPr>
        </p:nvSpPr>
        <p:spPr>
          <a:xfrm>
            <a:off x="1877176" y="2428875"/>
            <a:ext cx="1066800" cy="1066800"/>
          </a:xfrm>
          <a:solidFill>
            <a:schemeClr val="tx1"/>
          </a:solidFill>
        </p:spPr>
        <p:txBody>
          <a:bodyPr>
            <a:normAutofit/>
          </a:bodyPr>
          <a:lstStyle>
            <a:lvl1pPr marL="0" indent="0" algn="ctr">
              <a:lnSpc>
                <a:spcPct val="100000"/>
              </a:lnSpc>
              <a:buFont typeface="Arial" panose="020B0604020202020204" pitchFamily="34" charset="0"/>
              <a:buNone/>
              <a:defRPr sz="900">
                <a:solidFill>
                  <a:sysClr val="windowText" lastClr="000000"/>
                </a:solidFill>
              </a:defRPr>
            </a:lvl1pPr>
          </a:lstStyle>
          <a:p>
            <a:r>
              <a:rPr lang="en-US"/>
              <a:t>Click icon to add picture</a:t>
            </a:r>
            <a:endParaRPr lang="en-US" dirty="0"/>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500168" y="3570485"/>
            <a:ext cx="1828800" cy="202838"/>
          </a:xfrm>
        </p:spPr>
        <p:txBody>
          <a:bodyPr anchor="ctr" anchorCtr="0">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26" name="Text Placeholder 2">
            <a:extLst>
              <a:ext uri="{FF2B5EF4-FFF2-40B4-BE49-F238E27FC236}">
                <a16:creationId xmlns:a16="http://schemas.microsoft.com/office/drawing/2014/main" id="{A02C0876-23F7-41FA-9AC9-721097D1A3CD}"/>
              </a:ext>
            </a:extLst>
          </p:cNvPr>
          <p:cNvSpPr>
            <a:spLocks noGrp="1"/>
          </p:cNvSpPr>
          <p:nvPr>
            <p:ph type="body" idx="21" hasCustomPrompt="1"/>
          </p:nvPr>
        </p:nvSpPr>
        <p:spPr>
          <a:xfrm>
            <a:off x="1500168" y="3779603"/>
            <a:ext cx="1828800" cy="343061"/>
          </a:xfrm>
        </p:spPr>
        <p:txBody>
          <a:bodyPr anchor="t" anchorCtr="0">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17" name="Picture Placeholder 10">
            <a:extLst>
              <a:ext uri="{FF2B5EF4-FFF2-40B4-BE49-F238E27FC236}">
                <a16:creationId xmlns:a16="http://schemas.microsoft.com/office/drawing/2014/main" id="{C4CA5C9C-91D5-44B1-A82A-A49732B4691A}"/>
              </a:ext>
            </a:extLst>
          </p:cNvPr>
          <p:cNvSpPr>
            <a:spLocks noGrp="1"/>
          </p:cNvSpPr>
          <p:nvPr>
            <p:ph type="pic" sz="quarter" idx="15"/>
          </p:nvPr>
        </p:nvSpPr>
        <p:spPr>
          <a:xfrm>
            <a:off x="4226270" y="2428875"/>
            <a:ext cx="1066800" cy="1066800"/>
          </a:xfrm>
          <a:solidFill>
            <a:schemeClr val="tx1"/>
          </a:solidFill>
        </p:spPr>
        <p:txBody>
          <a:bodyPr>
            <a:normAutofit/>
          </a:bodyPr>
          <a:lstStyle>
            <a:lvl1pPr marL="0" indent="0" algn="ctr">
              <a:lnSpc>
                <a:spcPct val="100000"/>
              </a:lnSpc>
              <a:buNone/>
              <a:defRPr sz="900">
                <a:solidFill>
                  <a:sysClr val="windowText" lastClr="000000"/>
                </a:solidFill>
              </a:defRPr>
            </a:lvl1pPr>
          </a:lstStyle>
          <a:p>
            <a:r>
              <a:rPr lang="en-US"/>
              <a:t>Click icon to add picture</a:t>
            </a:r>
            <a:endParaRPr lang="en-US" dirty="0"/>
          </a:p>
        </p:txBody>
      </p:sp>
      <p:sp>
        <p:nvSpPr>
          <p:cNvPr id="23" name="Text Placeholder 2">
            <a:extLst>
              <a:ext uri="{FF2B5EF4-FFF2-40B4-BE49-F238E27FC236}">
                <a16:creationId xmlns:a16="http://schemas.microsoft.com/office/drawing/2014/main" id="{572D0301-10F1-41B4-BEF8-C53FA4D66214}"/>
              </a:ext>
            </a:extLst>
          </p:cNvPr>
          <p:cNvSpPr>
            <a:spLocks noGrp="1"/>
          </p:cNvSpPr>
          <p:nvPr>
            <p:ph type="body" idx="18" hasCustomPrompt="1"/>
          </p:nvPr>
        </p:nvSpPr>
        <p:spPr>
          <a:xfrm>
            <a:off x="3849262" y="3570485"/>
            <a:ext cx="1828800" cy="202838"/>
          </a:xfrm>
        </p:spPr>
        <p:txBody>
          <a:bodyPr anchor="ctr" anchorCtr="0">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7" name="Text Placeholder 2">
            <a:extLst>
              <a:ext uri="{FF2B5EF4-FFF2-40B4-BE49-F238E27FC236}">
                <a16:creationId xmlns:a16="http://schemas.microsoft.com/office/drawing/2014/main" id="{7ADEB263-F204-4A78-A5E0-7361EFE0B921}"/>
              </a:ext>
            </a:extLst>
          </p:cNvPr>
          <p:cNvSpPr>
            <a:spLocks noGrp="1"/>
          </p:cNvSpPr>
          <p:nvPr>
            <p:ph type="body" idx="22" hasCustomPrompt="1"/>
          </p:nvPr>
        </p:nvSpPr>
        <p:spPr>
          <a:xfrm>
            <a:off x="3849262" y="3779603"/>
            <a:ext cx="1828800" cy="343061"/>
          </a:xfrm>
        </p:spPr>
        <p:txBody>
          <a:bodyPr anchor="t" anchorCtr="0">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32" name="Picture Placeholder 10">
            <a:extLst>
              <a:ext uri="{FF2B5EF4-FFF2-40B4-BE49-F238E27FC236}">
                <a16:creationId xmlns:a16="http://schemas.microsoft.com/office/drawing/2014/main" id="{1938DB4D-239F-4E8E-8802-0470B0131189}"/>
              </a:ext>
            </a:extLst>
          </p:cNvPr>
          <p:cNvSpPr>
            <a:spLocks noGrp="1"/>
          </p:cNvSpPr>
          <p:nvPr>
            <p:ph type="pic" sz="quarter" idx="37"/>
          </p:nvPr>
        </p:nvSpPr>
        <p:spPr>
          <a:xfrm>
            <a:off x="6655584" y="2428875"/>
            <a:ext cx="1066800" cy="1066800"/>
          </a:xfrm>
          <a:solidFill>
            <a:schemeClr val="tx1"/>
          </a:solidFill>
        </p:spPr>
        <p:txBody>
          <a:bodyPr>
            <a:normAutofit/>
          </a:bodyPr>
          <a:lstStyle>
            <a:lvl1pPr marL="0" indent="0" algn="ctr">
              <a:lnSpc>
                <a:spcPct val="100000"/>
              </a:lnSpc>
              <a:buNone/>
              <a:defRPr sz="900">
                <a:solidFill>
                  <a:sysClr val="windowText" lastClr="000000"/>
                </a:solidFill>
              </a:defRPr>
            </a:lvl1pPr>
          </a:lstStyle>
          <a:p>
            <a:r>
              <a:rPr lang="en-US"/>
              <a:t>Click icon to add picture</a:t>
            </a:r>
            <a:endParaRPr lang="en-US" dirty="0"/>
          </a:p>
        </p:txBody>
      </p:sp>
      <p:sp>
        <p:nvSpPr>
          <p:cNvPr id="24" name="Text Placeholder 2">
            <a:extLst>
              <a:ext uri="{FF2B5EF4-FFF2-40B4-BE49-F238E27FC236}">
                <a16:creationId xmlns:a16="http://schemas.microsoft.com/office/drawing/2014/main" id="{E767B9DE-7410-43CC-90CF-52D67EF03D48}"/>
              </a:ext>
            </a:extLst>
          </p:cNvPr>
          <p:cNvSpPr>
            <a:spLocks noGrp="1"/>
          </p:cNvSpPr>
          <p:nvPr>
            <p:ph type="body" idx="19" hasCustomPrompt="1"/>
          </p:nvPr>
        </p:nvSpPr>
        <p:spPr>
          <a:xfrm>
            <a:off x="6198355" y="3570485"/>
            <a:ext cx="2105135" cy="202838"/>
          </a:xfrm>
        </p:spPr>
        <p:txBody>
          <a:bodyPr anchor="ctr" anchorCtr="0">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28" name="Text Placeholder 2">
            <a:extLst>
              <a:ext uri="{FF2B5EF4-FFF2-40B4-BE49-F238E27FC236}">
                <a16:creationId xmlns:a16="http://schemas.microsoft.com/office/drawing/2014/main" id="{103678F5-B025-46E2-BD45-E77861487165}"/>
              </a:ext>
            </a:extLst>
          </p:cNvPr>
          <p:cNvSpPr>
            <a:spLocks noGrp="1"/>
          </p:cNvSpPr>
          <p:nvPr>
            <p:ph type="body" idx="23" hasCustomPrompt="1"/>
          </p:nvPr>
        </p:nvSpPr>
        <p:spPr>
          <a:xfrm>
            <a:off x="6095999" y="3779603"/>
            <a:ext cx="2299855" cy="343061"/>
          </a:xfrm>
        </p:spPr>
        <p:txBody>
          <a:bodyPr anchor="t" anchorCtr="0">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9" name="Picture Placeholder 10">
            <a:extLst>
              <a:ext uri="{FF2B5EF4-FFF2-40B4-BE49-F238E27FC236}">
                <a16:creationId xmlns:a16="http://schemas.microsoft.com/office/drawing/2014/main" id="{92E6B581-A522-4758-A9A4-8B9C7B860CF2}"/>
              </a:ext>
            </a:extLst>
          </p:cNvPr>
          <p:cNvSpPr>
            <a:spLocks noGrp="1"/>
          </p:cNvSpPr>
          <p:nvPr>
            <p:ph type="pic" sz="quarter" idx="17"/>
          </p:nvPr>
        </p:nvSpPr>
        <p:spPr>
          <a:xfrm>
            <a:off x="9136814" y="2428875"/>
            <a:ext cx="1066800" cy="1066800"/>
          </a:xfrm>
          <a:solidFill>
            <a:schemeClr val="tx1"/>
          </a:solidFill>
        </p:spPr>
        <p:txBody>
          <a:bodyPr>
            <a:normAutofit/>
          </a:bodyPr>
          <a:lstStyle>
            <a:lvl1pPr marL="0" indent="0" algn="ctr">
              <a:lnSpc>
                <a:spcPct val="100000"/>
              </a:lnSpc>
              <a:buNone/>
              <a:defRPr sz="900">
                <a:solidFill>
                  <a:sysClr val="windowText" lastClr="000000"/>
                </a:solidFill>
              </a:defRPr>
            </a:lvl1pPr>
          </a:lstStyle>
          <a:p>
            <a:r>
              <a:rPr lang="en-US"/>
              <a:t>Click icon to add picture</a:t>
            </a:r>
            <a:endParaRPr lang="en-US" dirty="0"/>
          </a:p>
        </p:txBody>
      </p:sp>
      <p:sp>
        <p:nvSpPr>
          <p:cNvPr id="25" name="Text Placeholder 2">
            <a:extLst>
              <a:ext uri="{FF2B5EF4-FFF2-40B4-BE49-F238E27FC236}">
                <a16:creationId xmlns:a16="http://schemas.microsoft.com/office/drawing/2014/main" id="{E13DFE1F-4534-4828-990E-B052F51FC65C}"/>
              </a:ext>
            </a:extLst>
          </p:cNvPr>
          <p:cNvSpPr>
            <a:spLocks noGrp="1"/>
          </p:cNvSpPr>
          <p:nvPr>
            <p:ph type="body" idx="20" hasCustomPrompt="1"/>
          </p:nvPr>
        </p:nvSpPr>
        <p:spPr>
          <a:xfrm>
            <a:off x="8759806" y="3570485"/>
            <a:ext cx="1828800" cy="202838"/>
          </a:xfrm>
        </p:spPr>
        <p:txBody>
          <a:bodyPr anchor="ctr" anchorCtr="0">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9" name="Text Placeholder 2">
            <a:extLst>
              <a:ext uri="{FF2B5EF4-FFF2-40B4-BE49-F238E27FC236}">
                <a16:creationId xmlns:a16="http://schemas.microsoft.com/office/drawing/2014/main" id="{7E3F385B-4DD9-4F3C-A02B-179B9FA61292}"/>
              </a:ext>
            </a:extLst>
          </p:cNvPr>
          <p:cNvSpPr>
            <a:spLocks noGrp="1"/>
          </p:cNvSpPr>
          <p:nvPr>
            <p:ph type="body" idx="24" hasCustomPrompt="1"/>
          </p:nvPr>
        </p:nvSpPr>
        <p:spPr>
          <a:xfrm>
            <a:off x="8744480" y="3779603"/>
            <a:ext cx="1844126" cy="343061"/>
          </a:xfrm>
        </p:spPr>
        <p:txBody>
          <a:bodyPr anchor="t" anchorCtr="0">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55" name="Picture Placeholder 10">
            <a:extLst>
              <a:ext uri="{FF2B5EF4-FFF2-40B4-BE49-F238E27FC236}">
                <a16:creationId xmlns:a16="http://schemas.microsoft.com/office/drawing/2014/main" id="{1EBAEB1D-A7F9-4F90-B642-4277D3802BAB}"/>
              </a:ext>
            </a:extLst>
          </p:cNvPr>
          <p:cNvSpPr>
            <a:spLocks noGrp="1"/>
          </p:cNvSpPr>
          <p:nvPr>
            <p:ph type="pic" sz="quarter" idx="26"/>
          </p:nvPr>
        </p:nvSpPr>
        <p:spPr>
          <a:xfrm>
            <a:off x="1877176" y="4287711"/>
            <a:ext cx="1066800" cy="1066800"/>
          </a:xfrm>
          <a:solidFill>
            <a:schemeClr val="tx1"/>
          </a:solidFill>
        </p:spPr>
        <p:txBody>
          <a:bodyPr>
            <a:normAutofit/>
          </a:bodyPr>
          <a:lstStyle>
            <a:lvl1pPr marL="0" indent="0" algn="ctr">
              <a:lnSpc>
                <a:spcPct val="100000"/>
              </a:lnSpc>
              <a:buNone/>
              <a:defRPr sz="900">
                <a:solidFill>
                  <a:sysClr val="windowText" lastClr="000000"/>
                </a:solidFill>
              </a:defRPr>
            </a:lvl1pPr>
          </a:lstStyle>
          <a:p>
            <a:r>
              <a:rPr lang="en-US"/>
              <a:t>Click icon to add picture</a:t>
            </a:r>
            <a:endParaRPr lang="en-US" dirty="0"/>
          </a:p>
        </p:txBody>
      </p:sp>
      <p:sp>
        <p:nvSpPr>
          <p:cNvPr id="54" name="Text Placeholder 2">
            <a:extLst>
              <a:ext uri="{FF2B5EF4-FFF2-40B4-BE49-F238E27FC236}">
                <a16:creationId xmlns:a16="http://schemas.microsoft.com/office/drawing/2014/main" id="{22930C5B-603C-494E-A467-8B394D01D406}"/>
              </a:ext>
            </a:extLst>
          </p:cNvPr>
          <p:cNvSpPr>
            <a:spLocks noGrp="1"/>
          </p:cNvSpPr>
          <p:nvPr>
            <p:ph type="body" idx="25" hasCustomPrompt="1"/>
          </p:nvPr>
        </p:nvSpPr>
        <p:spPr>
          <a:xfrm>
            <a:off x="1500168" y="5429321"/>
            <a:ext cx="1828800" cy="202838"/>
          </a:xfrm>
        </p:spPr>
        <p:txBody>
          <a:bodyPr anchor="ctr" anchorCtr="0">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2" name="Text Placeholder 2">
            <a:extLst>
              <a:ext uri="{FF2B5EF4-FFF2-40B4-BE49-F238E27FC236}">
                <a16:creationId xmlns:a16="http://schemas.microsoft.com/office/drawing/2014/main" id="{540C455F-A23B-493F-B95E-AB485D91DA6A}"/>
              </a:ext>
            </a:extLst>
          </p:cNvPr>
          <p:cNvSpPr>
            <a:spLocks noGrp="1"/>
          </p:cNvSpPr>
          <p:nvPr>
            <p:ph type="body" idx="33" hasCustomPrompt="1"/>
          </p:nvPr>
        </p:nvSpPr>
        <p:spPr>
          <a:xfrm>
            <a:off x="1500168" y="5638439"/>
            <a:ext cx="1828800" cy="343061"/>
          </a:xfrm>
        </p:spPr>
        <p:txBody>
          <a:bodyPr anchor="t" anchorCtr="0">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56" name="Picture Placeholder 10">
            <a:extLst>
              <a:ext uri="{FF2B5EF4-FFF2-40B4-BE49-F238E27FC236}">
                <a16:creationId xmlns:a16="http://schemas.microsoft.com/office/drawing/2014/main" id="{9461A69E-14C8-4325-89AF-D4257C1C05BA}"/>
              </a:ext>
            </a:extLst>
          </p:cNvPr>
          <p:cNvSpPr>
            <a:spLocks noGrp="1"/>
          </p:cNvSpPr>
          <p:nvPr>
            <p:ph type="pic" sz="quarter" idx="27"/>
          </p:nvPr>
        </p:nvSpPr>
        <p:spPr>
          <a:xfrm>
            <a:off x="4226270" y="4287711"/>
            <a:ext cx="1066800" cy="1066800"/>
          </a:xfrm>
          <a:solidFill>
            <a:schemeClr val="tx1"/>
          </a:solidFill>
        </p:spPr>
        <p:txBody>
          <a:bodyPr>
            <a:normAutofit/>
          </a:bodyPr>
          <a:lstStyle>
            <a:lvl1pPr marL="0" indent="0" algn="ctr">
              <a:lnSpc>
                <a:spcPct val="100000"/>
              </a:lnSpc>
              <a:buNone/>
              <a:defRPr sz="900">
                <a:solidFill>
                  <a:sysClr val="windowText" lastClr="000000"/>
                </a:solidFill>
              </a:defRPr>
            </a:lvl1pPr>
          </a:lstStyle>
          <a:p>
            <a:r>
              <a:rPr lang="en-US"/>
              <a:t>Click icon to add picture</a:t>
            </a:r>
            <a:endParaRPr lang="en-US" dirty="0"/>
          </a:p>
        </p:txBody>
      </p:sp>
      <p:sp>
        <p:nvSpPr>
          <p:cNvPr id="59" name="Text Placeholder 2">
            <a:extLst>
              <a:ext uri="{FF2B5EF4-FFF2-40B4-BE49-F238E27FC236}">
                <a16:creationId xmlns:a16="http://schemas.microsoft.com/office/drawing/2014/main" id="{6D1C374C-DAF7-40EF-B279-4EC7A2AFE6A2}"/>
              </a:ext>
            </a:extLst>
          </p:cNvPr>
          <p:cNvSpPr>
            <a:spLocks noGrp="1"/>
          </p:cNvSpPr>
          <p:nvPr>
            <p:ph type="body" idx="30" hasCustomPrompt="1"/>
          </p:nvPr>
        </p:nvSpPr>
        <p:spPr>
          <a:xfrm>
            <a:off x="3849262" y="5429321"/>
            <a:ext cx="1828800" cy="202838"/>
          </a:xfrm>
        </p:spPr>
        <p:txBody>
          <a:bodyPr anchor="ctr" anchorCtr="0">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3" name="Text Placeholder 2">
            <a:extLst>
              <a:ext uri="{FF2B5EF4-FFF2-40B4-BE49-F238E27FC236}">
                <a16:creationId xmlns:a16="http://schemas.microsoft.com/office/drawing/2014/main" id="{421FF438-E4E8-4643-BCB3-4A1C12429042}"/>
              </a:ext>
            </a:extLst>
          </p:cNvPr>
          <p:cNvSpPr>
            <a:spLocks noGrp="1"/>
          </p:cNvSpPr>
          <p:nvPr>
            <p:ph type="body" idx="34" hasCustomPrompt="1"/>
          </p:nvPr>
        </p:nvSpPr>
        <p:spPr>
          <a:xfrm>
            <a:off x="3849262" y="5638439"/>
            <a:ext cx="1828800" cy="343061"/>
          </a:xfrm>
        </p:spPr>
        <p:txBody>
          <a:bodyPr anchor="t" anchorCtr="0">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33" name="Picture Placeholder 10">
            <a:extLst>
              <a:ext uri="{FF2B5EF4-FFF2-40B4-BE49-F238E27FC236}">
                <a16:creationId xmlns:a16="http://schemas.microsoft.com/office/drawing/2014/main" id="{E029C5CA-EDDA-4BF9-9051-8B09E98EE1E2}"/>
              </a:ext>
            </a:extLst>
          </p:cNvPr>
          <p:cNvSpPr>
            <a:spLocks noGrp="1"/>
          </p:cNvSpPr>
          <p:nvPr>
            <p:ph type="pic" sz="quarter" idx="38"/>
          </p:nvPr>
        </p:nvSpPr>
        <p:spPr>
          <a:xfrm>
            <a:off x="6655584" y="4287711"/>
            <a:ext cx="1066800" cy="1066800"/>
          </a:xfrm>
          <a:solidFill>
            <a:schemeClr val="tx1"/>
          </a:solidFill>
        </p:spPr>
        <p:txBody>
          <a:bodyPr>
            <a:normAutofit/>
          </a:bodyPr>
          <a:lstStyle>
            <a:lvl1pPr marL="0" indent="0" algn="ctr">
              <a:lnSpc>
                <a:spcPct val="100000"/>
              </a:lnSpc>
              <a:buNone/>
              <a:defRPr sz="900">
                <a:solidFill>
                  <a:sysClr val="windowText" lastClr="000000"/>
                </a:solidFill>
              </a:defRPr>
            </a:lvl1pPr>
          </a:lstStyle>
          <a:p>
            <a:r>
              <a:rPr lang="en-US"/>
              <a:t>Click icon to add picture</a:t>
            </a:r>
            <a:endParaRPr lang="en-US" dirty="0"/>
          </a:p>
        </p:txBody>
      </p:sp>
      <p:sp>
        <p:nvSpPr>
          <p:cNvPr id="60" name="Text Placeholder 2">
            <a:extLst>
              <a:ext uri="{FF2B5EF4-FFF2-40B4-BE49-F238E27FC236}">
                <a16:creationId xmlns:a16="http://schemas.microsoft.com/office/drawing/2014/main" id="{D4FEDD19-A7BA-45BB-93A0-F1E896C9F26D}"/>
              </a:ext>
            </a:extLst>
          </p:cNvPr>
          <p:cNvSpPr>
            <a:spLocks noGrp="1"/>
          </p:cNvSpPr>
          <p:nvPr>
            <p:ph type="body" idx="31" hasCustomPrompt="1"/>
          </p:nvPr>
        </p:nvSpPr>
        <p:spPr>
          <a:xfrm>
            <a:off x="6339926" y="5429321"/>
            <a:ext cx="1828800" cy="202838"/>
          </a:xfrm>
        </p:spPr>
        <p:txBody>
          <a:bodyPr anchor="ctr" anchorCtr="0">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4" name="Text Placeholder 2">
            <a:extLst>
              <a:ext uri="{FF2B5EF4-FFF2-40B4-BE49-F238E27FC236}">
                <a16:creationId xmlns:a16="http://schemas.microsoft.com/office/drawing/2014/main" id="{A12F0175-7AEE-46B1-9590-D4A427680DC7}"/>
              </a:ext>
            </a:extLst>
          </p:cNvPr>
          <p:cNvSpPr>
            <a:spLocks noGrp="1"/>
          </p:cNvSpPr>
          <p:nvPr>
            <p:ph type="body" idx="35" hasCustomPrompt="1"/>
          </p:nvPr>
        </p:nvSpPr>
        <p:spPr>
          <a:xfrm>
            <a:off x="6339926" y="5638439"/>
            <a:ext cx="1813474" cy="343061"/>
          </a:xfrm>
        </p:spPr>
        <p:txBody>
          <a:bodyPr anchor="t" anchorCtr="0">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58" name="Picture Placeholder 10">
            <a:extLst>
              <a:ext uri="{FF2B5EF4-FFF2-40B4-BE49-F238E27FC236}">
                <a16:creationId xmlns:a16="http://schemas.microsoft.com/office/drawing/2014/main" id="{622ED9F4-EB9B-4588-8501-BFECB846EE73}"/>
              </a:ext>
            </a:extLst>
          </p:cNvPr>
          <p:cNvSpPr>
            <a:spLocks noGrp="1"/>
          </p:cNvSpPr>
          <p:nvPr>
            <p:ph type="pic" sz="quarter" idx="29"/>
          </p:nvPr>
        </p:nvSpPr>
        <p:spPr>
          <a:xfrm>
            <a:off x="9136814" y="4287711"/>
            <a:ext cx="1066800" cy="1066800"/>
          </a:xfrm>
          <a:solidFill>
            <a:schemeClr val="tx1"/>
          </a:solidFill>
        </p:spPr>
        <p:txBody>
          <a:bodyPr>
            <a:normAutofit/>
          </a:bodyPr>
          <a:lstStyle>
            <a:lvl1pPr marL="0" indent="0" algn="ctr">
              <a:lnSpc>
                <a:spcPct val="100000"/>
              </a:lnSpc>
              <a:buNone/>
              <a:defRPr sz="900">
                <a:solidFill>
                  <a:sysClr val="windowText" lastClr="000000"/>
                </a:solidFill>
              </a:defRPr>
            </a:lvl1pPr>
          </a:lstStyle>
          <a:p>
            <a:r>
              <a:rPr lang="en-US"/>
              <a:t>Click icon to add picture</a:t>
            </a:r>
            <a:endParaRPr lang="en-US" dirty="0"/>
          </a:p>
        </p:txBody>
      </p:sp>
      <p:sp>
        <p:nvSpPr>
          <p:cNvPr id="61" name="Text Placeholder 2">
            <a:extLst>
              <a:ext uri="{FF2B5EF4-FFF2-40B4-BE49-F238E27FC236}">
                <a16:creationId xmlns:a16="http://schemas.microsoft.com/office/drawing/2014/main" id="{5026D39F-46AB-4680-9A52-F367344A3531}"/>
              </a:ext>
            </a:extLst>
          </p:cNvPr>
          <p:cNvSpPr>
            <a:spLocks noGrp="1"/>
          </p:cNvSpPr>
          <p:nvPr>
            <p:ph type="body" idx="32" hasCustomPrompt="1"/>
          </p:nvPr>
        </p:nvSpPr>
        <p:spPr>
          <a:xfrm>
            <a:off x="8759806" y="5429321"/>
            <a:ext cx="1828800" cy="202838"/>
          </a:xfrm>
        </p:spPr>
        <p:txBody>
          <a:bodyPr anchor="ctr" anchorCtr="0">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5" name="Text Placeholder 2">
            <a:extLst>
              <a:ext uri="{FF2B5EF4-FFF2-40B4-BE49-F238E27FC236}">
                <a16:creationId xmlns:a16="http://schemas.microsoft.com/office/drawing/2014/main" id="{04E11FE2-6320-4E8C-A5B3-8104AF329ADA}"/>
              </a:ext>
            </a:extLst>
          </p:cNvPr>
          <p:cNvSpPr>
            <a:spLocks noGrp="1"/>
          </p:cNvSpPr>
          <p:nvPr>
            <p:ph type="body" idx="36" hasCustomPrompt="1"/>
          </p:nvPr>
        </p:nvSpPr>
        <p:spPr>
          <a:xfrm>
            <a:off x="8744480" y="5638439"/>
            <a:ext cx="1844126" cy="343061"/>
          </a:xfrm>
        </p:spPr>
        <p:txBody>
          <a:bodyPr anchor="t" anchorCtr="0">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solidFill>
                  <a:srgbClr val="898989"/>
                </a:solidFill>
              </a:defRPr>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solidFill>
                  <a:srgbClr val="898989"/>
                </a:solidFill>
              </a:defRPr>
            </a:lvl1pPr>
          </a:lstStyle>
          <a:p>
            <a:r>
              <a:rPr lang="en-US" dirty="0"/>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solidFill>
                  <a:srgbClr val="898989"/>
                </a:solidFill>
              </a:defRPr>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2857120649"/>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4C17E5-24ED-44BC-BA50-02EF903552E1}"/>
              </a:ext>
            </a:extLst>
          </p:cNvPr>
          <p:cNvSpPr>
            <a:spLocks noGrp="1"/>
          </p:cNvSpPr>
          <p:nvPr>
            <p:ph type="title"/>
          </p:nvPr>
        </p:nvSpPr>
        <p:spPr>
          <a:xfrm>
            <a:off x="838200" y="134303"/>
            <a:ext cx="10515600" cy="1325563"/>
          </a:xfrm>
          <a:prstGeom prst="rect">
            <a:avLst/>
          </a:prstGeom>
        </p:spPr>
        <p:txBody>
          <a:bodyPr vert="horz" lIns="91440" tIns="45720" rIns="91440" bIns="45720" rtlCol="0" anchor="b"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4833D101-3AF0-4F06-90ED-B83615C36C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E9FDE-AF95-49F8-A927-35A23C9E65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20XX</a:t>
            </a:r>
          </a:p>
        </p:txBody>
      </p:sp>
      <p:sp>
        <p:nvSpPr>
          <p:cNvPr id="5" name="Footer Placeholder 4">
            <a:extLst>
              <a:ext uri="{FF2B5EF4-FFF2-40B4-BE49-F238E27FC236}">
                <a16:creationId xmlns:a16="http://schemas.microsoft.com/office/drawing/2014/main" id="{CC2E900D-8FF9-4E80-860D-89C2D3B4E4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PRESENTATION TITLE</a:t>
            </a:r>
          </a:p>
        </p:txBody>
      </p:sp>
      <p:sp>
        <p:nvSpPr>
          <p:cNvPr id="6" name="Slide Number Placeholder 5">
            <a:extLst>
              <a:ext uri="{FF2B5EF4-FFF2-40B4-BE49-F238E27FC236}">
                <a16:creationId xmlns:a16="http://schemas.microsoft.com/office/drawing/2014/main" id="{F1A66A0C-1415-46A3-A1FF-BE18C70873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9DFD55-3C28-40EF-9E31-A92D2E4017FF}" type="slidenum">
              <a:rPr lang="en-US" smtClean="0"/>
              <a:t>‹#›</a:t>
            </a:fld>
            <a:endParaRPr lang="en-US" dirty="0"/>
          </a:p>
        </p:txBody>
      </p:sp>
    </p:spTree>
    <p:extLst>
      <p:ext uri="{BB962C8B-B14F-4D97-AF65-F5344CB8AC3E}">
        <p14:creationId xmlns:p14="http://schemas.microsoft.com/office/powerpoint/2010/main" val="23190612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1" r:id="rId4"/>
    <p:sldLayoutId id="2147483666" r:id="rId5"/>
    <p:sldLayoutId id="2147483667" r:id="rId6"/>
    <p:sldLayoutId id="2147483654" r:id="rId7"/>
    <p:sldLayoutId id="2147483663" r:id="rId8"/>
    <p:sldLayoutId id="2147483662" r:id="rId9"/>
    <p:sldLayoutId id="2147483668" r:id="rId10"/>
    <p:sldLayoutId id="2147483652" r:id="rId11"/>
    <p:sldLayoutId id="2147483653" r:id="rId12"/>
    <p:sldLayoutId id="2147483660" r:id="rId13"/>
    <p:sldLayoutId id="2147483664" r:id="rId14"/>
    <p:sldLayoutId id="2147483665" r:id="rId15"/>
  </p:sldLayoutIdLst>
  <p:hf hdr="0"/>
  <p:txStyles>
    <p:titleStyle>
      <a:lvl1pPr algn="l" defTabSz="914400" rtl="0" eaLnBrk="1" latinLnBrk="0" hangingPunct="1">
        <a:lnSpc>
          <a:spcPct val="90000"/>
        </a:lnSpc>
        <a:spcBef>
          <a:spcPct val="0"/>
        </a:spcBef>
        <a:buNone/>
        <a:defRPr sz="44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8.xml"/><Relationship Id="rId5" Type="http://schemas.openxmlformats.org/officeDocument/2006/relationships/image" Target="../media/image13.jpg"/><Relationship Id="rId4" Type="http://schemas.openxmlformats.org/officeDocument/2006/relationships/image" Target="../media/image1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hyperlink" Target="mailto:aaron@romanolawgroup.com" TargetMode="Externa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8.xml"/><Relationship Id="rId5" Type="http://schemas.openxmlformats.org/officeDocument/2006/relationships/image" Target="../media/image17.jpg"/><Relationship Id="rId4" Type="http://schemas.openxmlformats.org/officeDocument/2006/relationships/image" Target="../media/image16.jpg"/></Relationships>
</file>

<file path=ppt/slides/_rels/slide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75451-6A4B-484B-9ED1-353CCE25B0F4}"/>
              </a:ext>
            </a:extLst>
          </p:cNvPr>
          <p:cNvSpPr>
            <a:spLocks noGrp="1"/>
          </p:cNvSpPr>
          <p:nvPr>
            <p:ph type="ctrTitle"/>
          </p:nvPr>
        </p:nvSpPr>
        <p:spPr>
          <a:xfrm>
            <a:off x="6416041" y="3018971"/>
            <a:ext cx="4941770" cy="2538071"/>
          </a:xfrm>
        </p:spPr>
        <p:txBody>
          <a:bodyPr/>
          <a:lstStyle/>
          <a:p>
            <a:r>
              <a:rPr lang="en-US" b="1" dirty="0"/>
              <a:t>Finding “rough” diamonds despite WC / Sovereign immunity or Med Mal barriers</a:t>
            </a:r>
            <a:endParaRPr lang="en-US" sz="4400" dirty="0"/>
          </a:p>
        </p:txBody>
      </p:sp>
      <p:sp>
        <p:nvSpPr>
          <p:cNvPr id="3" name="Subtitle 2">
            <a:extLst>
              <a:ext uri="{FF2B5EF4-FFF2-40B4-BE49-F238E27FC236}">
                <a16:creationId xmlns:a16="http://schemas.microsoft.com/office/drawing/2014/main" id="{0236A1B4-B8D1-4A72-8E20-0703F54BF1FE}"/>
              </a:ext>
            </a:extLst>
          </p:cNvPr>
          <p:cNvSpPr>
            <a:spLocks noGrp="1"/>
          </p:cNvSpPr>
          <p:nvPr>
            <p:ph type="subTitle" idx="1"/>
          </p:nvPr>
        </p:nvSpPr>
        <p:spPr>
          <a:xfrm>
            <a:off x="6416041" y="5586890"/>
            <a:ext cx="4941770" cy="396660"/>
          </a:xfrm>
        </p:spPr>
        <p:txBody>
          <a:bodyPr>
            <a:normAutofit/>
          </a:bodyPr>
          <a:lstStyle/>
          <a:p>
            <a:r>
              <a:rPr lang="en-US" dirty="0"/>
              <a:t>Aaron Clemens</a:t>
            </a:r>
          </a:p>
        </p:txBody>
      </p:sp>
    </p:spTree>
    <p:extLst>
      <p:ext uri="{BB962C8B-B14F-4D97-AF65-F5344CB8AC3E}">
        <p14:creationId xmlns:p14="http://schemas.microsoft.com/office/powerpoint/2010/main" val="25860588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D0E59-4C68-4F87-9821-23C69713D980}"/>
              </a:ext>
            </a:extLst>
          </p:cNvPr>
          <p:cNvSpPr>
            <a:spLocks noGrp="1"/>
          </p:cNvSpPr>
          <p:nvPr>
            <p:ph type="title"/>
          </p:nvPr>
        </p:nvSpPr>
        <p:spPr>
          <a:xfrm>
            <a:off x="1500168" y="892177"/>
            <a:ext cx="9088438" cy="1135899"/>
          </a:xfrm>
        </p:spPr>
        <p:txBody>
          <a:bodyPr/>
          <a:lstStyle/>
          <a:p>
            <a:r>
              <a:rPr lang="en-US" dirty="0"/>
              <a:t>Immunity: PER The grand bargain</a:t>
            </a:r>
          </a:p>
        </p:txBody>
      </p:sp>
      <p:sp>
        <p:nvSpPr>
          <p:cNvPr id="56" name="Date Placeholder 55">
            <a:extLst>
              <a:ext uri="{FF2B5EF4-FFF2-40B4-BE49-F238E27FC236}">
                <a16:creationId xmlns:a16="http://schemas.microsoft.com/office/drawing/2014/main" id="{B289356A-BDA0-4234-84F2-9F2F25D0D7BD}"/>
              </a:ext>
            </a:extLst>
          </p:cNvPr>
          <p:cNvSpPr>
            <a:spLocks noGrp="1"/>
          </p:cNvSpPr>
          <p:nvPr>
            <p:ph type="dt" sz="half" idx="10"/>
          </p:nvPr>
        </p:nvSpPr>
        <p:spPr>
          <a:xfrm>
            <a:off x="838200" y="6356350"/>
            <a:ext cx="2743200" cy="365125"/>
          </a:xfrm>
        </p:spPr>
        <p:txBody>
          <a:bodyPr/>
          <a:lstStyle/>
          <a:p>
            <a:r>
              <a:rPr lang="en-US" dirty="0"/>
              <a:t>2026-04-03</a:t>
            </a:r>
          </a:p>
        </p:txBody>
      </p:sp>
      <p:sp>
        <p:nvSpPr>
          <p:cNvPr id="57" name="Footer Placeholder 56">
            <a:extLst>
              <a:ext uri="{FF2B5EF4-FFF2-40B4-BE49-F238E27FC236}">
                <a16:creationId xmlns:a16="http://schemas.microsoft.com/office/drawing/2014/main" id="{3A38BE84-957B-46B9-A315-4B5064DFF1A1}"/>
              </a:ext>
            </a:extLst>
          </p:cNvPr>
          <p:cNvSpPr>
            <a:spLocks noGrp="1"/>
          </p:cNvSpPr>
          <p:nvPr>
            <p:ph type="ftr" sz="quarter" idx="11"/>
          </p:nvPr>
        </p:nvSpPr>
        <p:spPr>
          <a:xfrm>
            <a:off x="4038600" y="6356350"/>
            <a:ext cx="4114800" cy="365125"/>
          </a:xfrm>
        </p:spPr>
        <p:txBody>
          <a:bodyPr/>
          <a:lstStyle/>
          <a:p>
            <a:r>
              <a:rPr lang="en-US" dirty="0"/>
              <a:t>HELPING PEOPLE INJURED @ WORK</a:t>
            </a:r>
          </a:p>
        </p:txBody>
      </p:sp>
      <p:sp>
        <p:nvSpPr>
          <p:cNvPr id="58" name="Slide Number Placeholder 57">
            <a:extLst>
              <a:ext uri="{FF2B5EF4-FFF2-40B4-BE49-F238E27FC236}">
                <a16:creationId xmlns:a16="http://schemas.microsoft.com/office/drawing/2014/main" id="{E1900601-8B04-4FF3-B06F-6BEFAC6556D3}"/>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10</a:t>
            </a:fld>
            <a:endParaRPr lang="en-US" dirty="0"/>
          </a:p>
        </p:txBody>
      </p:sp>
      <p:sp>
        <p:nvSpPr>
          <p:cNvPr id="328" name="TextBox 327">
            <a:extLst>
              <a:ext uri="{FF2B5EF4-FFF2-40B4-BE49-F238E27FC236}">
                <a16:creationId xmlns:a16="http://schemas.microsoft.com/office/drawing/2014/main" id="{E2624A8A-A1A8-6732-5880-0EF44060A1D3}"/>
              </a:ext>
            </a:extLst>
          </p:cNvPr>
          <p:cNvSpPr txBox="1"/>
          <p:nvPr/>
        </p:nvSpPr>
        <p:spPr>
          <a:xfrm>
            <a:off x="1015069" y="2130805"/>
            <a:ext cx="10338732" cy="3693319"/>
          </a:xfrm>
          <a:prstGeom prst="rect">
            <a:avLst/>
          </a:prstGeom>
          <a:noFill/>
        </p:spPr>
        <p:txBody>
          <a:bodyPr wrap="square" rtlCol="0">
            <a:spAutoFit/>
          </a:bodyPr>
          <a:lstStyle/>
          <a:p>
            <a:pPr algn="l"/>
            <a:r>
              <a:rPr lang="en-US" dirty="0">
                <a:latin typeface="PT Serif" panose="020A0603040505020204" pitchFamily="18" charset="0"/>
              </a:rPr>
              <a:t>“Grand Bargain” created WC system</a:t>
            </a:r>
            <a:r>
              <a:rPr lang="en-US" b="0" i="0" dirty="0">
                <a:effectLst/>
                <a:latin typeface="PT Serif" panose="020A0603040505020204" pitchFamily="18" charset="0"/>
              </a:rPr>
              <a:t>:</a:t>
            </a:r>
          </a:p>
          <a:p>
            <a:pPr algn="l"/>
            <a:endParaRPr lang="en-US" b="0" i="0" dirty="0">
              <a:effectLst/>
              <a:latin typeface="PT Serif" panose="020A0603040505020204" pitchFamily="18" charset="0"/>
            </a:endParaRPr>
          </a:p>
          <a:p>
            <a:pPr marL="285750" indent="-285750" algn="l">
              <a:buFont typeface="Arial" panose="020B0604020202020204" pitchFamily="34" charset="0"/>
              <a:buChar char="•"/>
            </a:pPr>
            <a:r>
              <a:rPr lang="en-US" b="0" i="0" dirty="0">
                <a:effectLst/>
                <a:latin typeface="PT Serif" panose="020A0603040505020204" pitchFamily="18" charset="0"/>
              </a:rPr>
              <a:t>Employers gave employees strict liability claim system.</a:t>
            </a:r>
          </a:p>
          <a:p>
            <a:pPr marL="285750" indent="-285750" algn="l">
              <a:buFont typeface="Arial" panose="020B0604020202020204" pitchFamily="34" charset="0"/>
              <a:buChar char="•"/>
            </a:pPr>
            <a:r>
              <a:rPr lang="en-US" dirty="0">
                <a:latin typeface="PT Serif" panose="020A0603040505020204" pitchFamily="18" charset="0"/>
              </a:rPr>
              <a:t>Employers got </a:t>
            </a:r>
            <a:r>
              <a:rPr lang="en-US" b="0" i="0" dirty="0">
                <a:effectLst/>
                <a:latin typeface="PT Serif" panose="020A0603040505020204" pitchFamily="18" charset="0"/>
              </a:rPr>
              <a:t>immunity from most employee lawsuits.</a:t>
            </a:r>
          </a:p>
          <a:p>
            <a:pPr marL="285750" indent="-285750" algn="l">
              <a:buFont typeface="Arial" panose="020B0604020202020204" pitchFamily="34" charset="0"/>
              <a:buChar char="•"/>
            </a:pPr>
            <a:r>
              <a:rPr lang="en-US" dirty="0">
                <a:latin typeface="PT Serif" panose="020A0603040505020204" pitchFamily="18" charset="0"/>
              </a:rPr>
              <a:t>A</a:t>
            </a:r>
            <a:r>
              <a:rPr lang="en-US" b="0" i="0" dirty="0">
                <a:effectLst/>
                <a:latin typeface="PT Serif" panose="020A0603040505020204" pitchFamily="18" charset="0"/>
              </a:rPr>
              <a:t>imed to get people back to work, fast, by avoiding litigation.</a:t>
            </a:r>
          </a:p>
          <a:p>
            <a:pPr marL="285750" indent="-285750" algn="l">
              <a:buFont typeface="Arial" panose="020B0604020202020204" pitchFamily="34" charset="0"/>
              <a:buChar char="•"/>
            </a:pPr>
            <a:endParaRPr lang="en-US" b="0" i="0" dirty="0">
              <a:effectLst/>
              <a:latin typeface="PT Serif" panose="020A0603040505020204" pitchFamily="18" charset="0"/>
            </a:endParaRPr>
          </a:p>
          <a:p>
            <a:pPr algn="l"/>
            <a:r>
              <a:rPr lang="en-US" b="0" i="0" dirty="0">
                <a:effectLst/>
                <a:latin typeface="PT Serif" panose="020A0603040505020204" pitchFamily="18" charset="0"/>
              </a:rPr>
              <a:t>In “Grand Bargain,” in exchange for no-fault, created immunity from employee lawsuits</a:t>
            </a:r>
          </a:p>
          <a:p>
            <a:pPr algn="l"/>
            <a:endParaRPr lang="en-US" b="0" i="0" dirty="0">
              <a:effectLst/>
              <a:latin typeface="PT Serif" panose="020A0603040505020204" pitchFamily="18" charset="0"/>
            </a:endParaRPr>
          </a:p>
          <a:p>
            <a:pPr marL="285750" indent="-285750" algn="l">
              <a:buFont typeface="Arial" panose="020B0604020202020204" pitchFamily="34" charset="0"/>
              <a:buChar char="•"/>
            </a:pPr>
            <a:r>
              <a:rPr lang="en-US" dirty="0">
                <a:latin typeface="PT Serif" panose="020A0603040505020204" pitchFamily="18" charset="0"/>
              </a:rPr>
              <a:t>T</a:t>
            </a:r>
            <a:r>
              <a:rPr lang="en-US" b="0" i="0" dirty="0">
                <a:effectLst/>
                <a:latin typeface="PT Serif" panose="020A0603040505020204" pitchFamily="18" charset="0"/>
              </a:rPr>
              <a:t>o get immunity, employer needs to pay for coverage</a:t>
            </a:r>
          </a:p>
          <a:p>
            <a:pPr marL="285750" indent="-285750" algn="l">
              <a:buFont typeface="Arial" panose="020B0604020202020204" pitchFamily="34" charset="0"/>
              <a:buChar char="•"/>
            </a:pPr>
            <a:r>
              <a:rPr lang="en-US" dirty="0">
                <a:latin typeface="PT Serif" panose="020A0603040505020204" pitchFamily="18" charset="0"/>
              </a:rPr>
              <a:t>Employer also needs to ensure their lawyer’s do not wrongfully deny</a:t>
            </a:r>
          </a:p>
          <a:p>
            <a:pPr marL="285750" indent="-285750" algn="l">
              <a:buFont typeface="Arial" panose="020B0604020202020204" pitchFamily="34" charset="0"/>
              <a:buChar char="•"/>
            </a:pPr>
            <a:r>
              <a:rPr lang="en-US" b="0" i="0" dirty="0">
                <a:effectLst/>
                <a:latin typeface="PT Serif" panose="020A0603040505020204" pitchFamily="18" charset="0"/>
              </a:rPr>
              <a:t>Some WC insurance company lawyers wrongfully deny claim </a:t>
            </a:r>
          </a:p>
          <a:p>
            <a:pPr marL="285750" indent="-285750" algn="l">
              <a:buFont typeface="Arial" panose="020B0604020202020204" pitchFamily="34" charset="0"/>
              <a:buChar char="•"/>
            </a:pPr>
            <a:r>
              <a:rPr lang="en-US" dirty="0">
                <a:latin typeface="PT Serif" panose="020A0603040505020204" pitchFamily="18" charset="0"/>
              </a:rPr>
              <a:t>More likely, some employers skirt the rules, refuse to pay for coverage</a:t>
            </a:r>
            <a:endParaRPr lang="en-US" b="0" i="0" dirty="0">
              <a:effectLst/>
              <a:latin typeface="PT Serif" panose="020A0603040505020204" pitchFamily="18" charset="0"/>
            </a:endParaRPr>
          </a:p>
          <a:p>
            <a:endParaRPr lang="en-US" dirty="0"/>
          </a:p>
        </p:txBody>
      </p:sp>
    </p:spTree>
    <p:extLst>
      <p:ext uri="{BB962C8B-B14F-4D97-AF65-F5344CB8AC3E}">
        <p14:creationId xmlns:p14="http://schemas.microsoft.com/office/powerpoint/2010/main" val="40550799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40014-73D5-419B-8867-972BB18D52D4}"/>
              </a:ext>
            </a:extLst>
          </p:cNvPr>
          <p:cNvSpPr>
            <a:spLocks noGrp="1"/>
          </p:cNvSpPr>
          <p:nvPr>
            <p:ph type="title"/>
          </p:nvPr>
        </p:nvSpPr>
        <p:spPr>
          <a:xfrm>
            <a:off x="2933700" y="572756"/>
            <a:ext cx="8421688" cy="1787243"/>
          </a:xfrm>
        </p:spPr>
        <p:txBody>
          <a:bodyPr/>
          <a:lstStyle/>
          <a:p>
            <a:r>
              <a:rPr lang="en-US" dirty="0"/>
              <a:t>Construction immunity </a:t>
            </a:r>
          </a:p>
        </p:txBody>
      </p:sp>
      <p:sp>
        <p:nvSpPr>
          <p:cNvPr id="3" name="Text Placeholder 2">
            <a:extLst>
              <a:ext uri="{FF2B5EF4-FFF2-40B4-BE49-F238E27FC236}">
                <a16:creationId xmlns:a16="http://schemas.microsoft.com/office/drawing/2014/main" id="{A45AD8B9-3719-4696-A80F-16A618C5D134}"/>
              </a:ext>
            </a:extLst>
          </p:cNvPr>
          <p:cNvSpPr>
            <a:spLocks noGrp="1"/>
          </p:cNvSpPr>
          <p:nvPr>
            <p:ph type="body" idx="1"/>
          </p:nvPr>
        </p:nvSpPr>
        <p:spPr>
          <a:xfrm>
            <a:off x="2933700" y="2883877"/>
            <a:ext cx="3924300" cy="864157"/>
          </a:xfrm>
        </p:spPr>
        <p:txBody>
          <a:bodyPr/>
          <a:lstStyle/>
          <a:p>
            <a:r>
              <a:rPr lang="en-US" dirty="0"/>
              <a:t>Horizontal Immunity</a:t>
            </a:r>
          </a:p>
        </p:txBody>
      </p:sp>
      <p:sp>
        <p:nvSpPr>
          <p:cNvPr id="4" name="Content Placeholder 3">
            <a:extLst>
              <a:ext uri="{FF2B5EF4-FFF2-40B4-BE49-F238E27FC236}">
                <a16:creationId xmlns:a16="http://schemas.microsoft.com/office/drawing/2014/main" id="{33D8731E-4977-402E-8BFD-895B4D0544CC}"/>
              </a:ext>
            </a:extLst>
          </p:cNvPr>
          <p:cNvSpPr>
            <a:spLocks noGrp="1"/>
          </p:cNvSpPr>
          <p:nvPr>
            <p:ph sz="half" idx="2"/>
          </p:nvPr>
        </p:nvSpPr>
        <p:spPr>
          <a:xfrm>
            <a:off x="2933700" y="3834606"/>
            <a:ext cx="3924300" cy="2272896"/>
          </a:xfrm>
        </p:spPr>
        <p:txBody>
          <a:bodyPr>
            <a:normAutofit fontScale="85000" lnSpcReduction="10000"/>
          </a:bodyPr>
          <a:lstStyle/>
          <a:p>
            <a:pPr marL="0" marR="0" indent="228600">
              <a:lnSpc>
                <a:spcPct val="107000"/>
              </a:lnSpc>
              <a:spcBef>
                <a:spcPts val="0"/>
              </a:spcBef>
              <a:spcAft>
                <a:spcPts val="800"/>
              </a:spcAft>
            </a:pPr>
            <a:r>
              <a:rPr lang="en-US" sz="1800" kern="100" dirty="0">
                <a:latin typeface="Calibri" panose="020F0502020204030204" pitchFamily="34" charset="0"/>
                <a:ea typeface="Calibri" panose="020F0502020204030204" pitchFamily="34" charset="0"/>
                <a:cs typeface="Arial" panose="020B0604020202020204" pitchFamily="34" charset="0"/>
              </a:rPr>
              <a:t>P</a:t>
            </a:r>
            <a:r>
              <a:rPr lang="en-US" sz="1800" kern="100" dirty="0">
                <a:effectLst/>
                <a:latin typeface="Calibri" panose="020F0502020204030204" pitchFamily="34" charset="0"/>
                <a:ea typeface="Calibri" panose="020F0502020204030204" pitchFamily="34" charset="0"/>
                <a:cs typeface="Arial" panose="020B0604020202020204" pitchFamily="34" charset="0"/>
              </a:rPr>
              <a:t>rotects one subcontractor from being sued by employees of another subcontractor. </a:t>
            </a:r>
          </a:p>
          <a:p>
            <a:pPr marL="0" marR="0" indent="22860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Arial" panose="020B0604020202020204" pitchFamily="34" charset="0"/>
              </a:rPr>
              <a:t>In joint enterprise, if all properly insured, only exception is if the subcontract’s gross negligence causes injury.</a:t>
            </a:r>
          </a:p>
          <a:p>
            <a:pPr marL="0" marR="0" indent="228600">
              <a:lnSpc>
                <a:spcPct val="107000"/>
              </a:lnSpc>
              <a:spcBef>
                <a:spcPts val="0"/>
              </a:spcBef>
              <a:spcAft>
                <a:spcPts val="800"/>
              </a:spcAft>
            </a:pPr>
            <a:r>
              <a:rPr lang="en-US" sz="1800" kern="100" dirty="0">
                <a:latin typeface="Calibri" panose="020F0502020204030204" pitchFamily="34" charset="0"/>
                <a:ea typeface="Calibri" panose="020F0502020204030204" pitchFamily="34" charset="0"/>
                <a:cs typeface="Arial" panose="020B0604020202020204" pitchFamily="34" charset="0"/>
              </a:rPr>
              <a:t>Injury in Island: beat M2D, settled due to grave concerns</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91CDEC5F-B8EE-4BC1-843F-13135E6E7AB2}"/>
              </a:ext>
            </a:extLst>
          </p:cNvPr>
          <p:cNvSpPr>
            <a:spLocks noGrp="1"/>
          </p:cNvSpPr>
          <p:nvPr>
            <p:ph type="body" sz="quarter" idx="3"/>
          </p:nvPr>
        </p:nvSpPr>
        <p:spPr>
          <a:xfrm>
            <a:off x="7410173" y="2883877"/>
            <a:ext cx="3943627" cy="864157"/>
          </a:xfrm>
        </p:spPr>
        <p:txBody>
          <a:bodyPr/>
          <a:lstStyle/>
          <a:p>
            <a:r>
              <a:rPr lang="en-US" dirty="0"/>
              <a:t>Vertical Immunity</a:t>
            </a:r>
          </a:p>
        </p:txBody>
      </p:sp>
      <p:sp>
        <p:nvSpPr>
          <p:cNvPr id="6" name="Content Placeholder 5">
            <a:extLst>
              <a:ext uri="{FF2B5EF4-FFF2-40B4-BE49-F238E27FC236}">
                <a16:creationId xmlns:a16="http://schemas.microsoft.com/office/drawing/2014/main" id="{50B65871-FA95-449A-B8BC-90486DE532EF}"/>
              </a:ext>
            </a:extLst>
          </p:cNvPr>
          <p:cNvSpPr>
            <a:spLocks noGrp="1"/>
          </p:cNvSpPr>
          <p:nvPr>
            <p:ph sz="quarter" idx="4"/>
          </p:nvPr>
        </p:nvSpPr>
        <p:spPr>
          <a:xfrm>
            <a:off x="7410173" y="3834606"/>
            <a:ext cx="3943627" cy="1997867"/>
          </a:xfrm>
        </p:spPr>
        <p:txBody>
          <a:bodyPr>
            <a:normAutofit fontScale="85000" lnSpcReduction="10000"/>
          </a:bodyPr>
          <a:lstStyle/>
          <a:p>
            <a:pPr marL="0" marR="0" indent="228600">
              <a:lnSpc>
                <a:spcPct val="107000"/>
              </a:lnSpc>
              <a:spcBef>
                <a:spcPts val="0"/>
              </a:spcBef>
              <a:spcAft>
                <a:spcPts val="800"/>
              </a:spcAft>
            </a:pPr>
            <a:r>
              <a:rPr lang="en-US" sz="1800" kern="100" dirty="0">
                <a:latin typeface="Calibri" panose="020F0502020204030204" pitchFamily="34" charset="0"/>
                <a:ea typeface="Calibri" panose="020F0502020204030204" pitchFamily="34" charset="0"/>
                <a:cs typeface="Arial" panose="020B0604020202020204" pitchFamily="34" charset="0"/>
              </a:rPr>
              <a:t>S</a:t>
            </a:r>
            <a:r>
              <a:rPr lang="en-US" sz="1800" kern="100" dirty="0">
                <a:effectLst/>
                <a:latin typeface="Calibri" panose="020F0502020204030204" pitchFamily="34" charset="0"/>
                <a:ea typeface="Calibri" panose="020F0502020204030204" pitchFamily="34" charset="0"/>
                <a:cs typeface="Arial" panose="020B0604020202020204" pitchFamily="34" charset="0"/>
              </a:rPr>
              <a:t>ubcontractors (SC) under general contractor (GC) are considered employee of direct employer SC and GC at the top. </a:t>
            </a:r>
          </a:p>
          <a:p>
            <a:pPr marL="0" marR="0" indent="228600">
              <a:lnSpc>
                <a:spcPct val="107000"/>
              </a:lnSpc>
              <a:spcBef>
                <a:spcPts val="0"/>
              </a:spcBef>
              <a:spcAft>
                <a:spcPts val="800"/>
              </a:spcAft>
            </a:pPr>
            <a:r>
              <a:rPr lang="en-US" sz="1800" kern="100" dirty="0">
                <a:latin typeface="Calibri" panose="020F0502020204030204" pitchFamily="34" charset="0"/>
                <a:ea typeface="Calibri" panose="020F0502020204030204" pitchFamily="34" charset="0"/>
                <a:cs typeface="Arial" panose="020B0604020202020204" pitchFamily="34" charset="0"/>
              </a:rPr>
              <a:t>P</a:t>
            </a:r>
            <a:r>
              <a:rPr lang="en-US" sz="1800" kern="100" dirty="0">
                <a:effectLst/>
                <a:latin typeface="Calibri" panose="020F0502020204030204" pitchFamily="34" charset="0"/>
                <a:ea typeface="Calibri" panose="020F0502020204030204" pitchFamily="34" charset="0"/>
                <a:cs typeface="Arial" panose="020B0604020202020204" pitchFamily="34" charset="0"/>
              </a:rPr>
              <a:t>rotects general contractor also known as the “statutory employer.” </a:t>
            </a:r>
          </a:p>
          <a:p>
            <a:pPr marL="0" marR="0" indent="228600">
              <a:lnSpc>
                <a:spcPct val="107000"/>
              </a:lnSpc>
              <a:spcBef>
                <a:spcPts val="0"/>
              </a:spcBef>
              <a:spcAft>
                <a:spcPts val="800"/>
              </a:spcAft>
            </a:pPr>
            <a:r>
              <a:rPr lang="en-US" sz="1800" kern="100" dirty="0">
                <a:latin typeface="Calibri" panose="020F0502020204030204" pitchFamily="34" charset="0"/>
                <a:ea typeface="Calibri" panose="020F0502020204030204" pitchFamily="34" charset="0"/>
                <a:cs typeface="Arial" panose="020B0604020202020204" pitchFamily="34" charset="0"/>
              </a:rPr>
              <a:t>O</a:t>
            </a:r>
            <a:r>
              <a:rPr lang="en-US" sz="1800" kern="100" dirty="0">
                <a:effectLst/>
                <a:latin typeface="Calibri" panose="020F0502020204030204" pitchFamily="34" charset="0"/>
                <a:ea typeface="Calibri" panose="020F0502020204030204" pitchFamily="34" charset="0"/>
                <a:cs typeface="Arial" panose="020B0604020202020204" pitchFamily="34" charset="0"/>
              </a:rPr>
              <a:t>nly applies if the contractor ensures SC or GC covers employee with WC insurance. </a:t>
            </a:r>
          </a:p>
        </p:txBody>
      </p:sp>
      <p:sp>
        <p:nvSpPr>
          <p:cNvPr id="7" name="Date Placeholder 6">
            <a:extLst>
              <a:ext uri="{FF2B5EF4-FFF2-40B4-BE49-F238E27FC236}">
                <a16:creationId xmlns:a16="http://schemas.microsoft.com/office/drawing/2014/main" id="{B2A46C4A-D036-4440-BB64-6754F4FF27C1}"/>
              </a:ext>
            </a:extLst>
          </p:cNvPr>
          <p:cNvSpPr>
            <a:spLocks noGrp="1"/>
          </p:cNvSpPr>
          <p:nvPr>
            <p:ph type="dt" sz="half" idx="10"/>
          </p:nvPr>
        </p:nvSpPr>
        <p:spPr>
          <a:xfrm>
            <a:off x="838200" y="6356350"/>
            <a:ext cx="2743200" cy="365125"/>
          </a:xfrm>
        </p:spPr>
        <p:txBody>
          <a:bodyPr/>
          <a:lstStyle/>
          <a:p>
            <a:r>
              <a:rPr lang="en-US" dirty="0"/>
              <a:t>2026-04-03</a:t>
            </a:r>
          </a:p>
        </p:txBody>
      </p:sp>
      <p:sp>
        <p:nvSpPr>
          <p:cNvPr id="8" name="Footer Placeholder 7">
            <a:extLst>
              <a:ext uri="{FF2B5EF4-FFF2-40B4-BE49-F238E27FC236}">
                <a16:creationId xmlns:a16="http://schemas.microsoft.com/office/drawing/2014/main" id="{905F172A-5D5D-43CD-A187-DA0D303F4144}"/>
              </a:ext>
            </a:extLst>
          </p:cNvPr>
          <p:cNvSpPr>
            <a:spLocks noGrp="1"/>
          </p:cNvSpPr>
          <p:nvPr>
            <p:ph type="ftr" sz="quarter" idx="11"/>
          </p:nvPr>
        </p:nvSpPr>
        <p:spPr>
          <a:xfrm>
            <a:off x="4038600" y="6356350"/>
            <a:ext cx="4114800" cy="365125"/>
          </a:xfrm>
        </p:spPr>
        <p:txBody>
          <a:bodyPr/>
          <a:lstStyle/>
          <a:p>
            <a:r>
              <a:rPr lang="en-US" dirty="0"/>
              <a:t>HELPING PEOPLE INJURED @ WORK</a:t>
            </a:r>
          </a:p>
        </p:txBody>
      </p:sp>
      <p:sp>
        <p:nvSpPr>
          <p:cNvPr id="9" name="Slide Number Placeholder 8">
            <a:extLst>
              <a:ext uri="{FF2B5EF4-FFF2-40B4-BE49-F238E27FC236}">
                <a16:creationId xmlns:a16="http://schemas.microsoft.com/office/drawing/2014/main" id="{C396FFDC-ADE8-4009-A466-A81787258E88}"/>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11</a:t>
            </a:fld>
            <a:endParaRPr lang="en-US" dirty="0"/>
          </a:p>
        </p:txBody>
      </p:sp>
    </p:spTree>
    <p:extLst>
      <p:ext uri="{BB962C8B-B14F-4D97-AF65-F5344CB8AC3E}">
        <p14:creationId xmlns:p14="http://schemas.microsoft.com/office/powerpoint/2010/main" val="9137667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A72FE-3FC0-8034-EF83-4374E766AA57}"/>
              </a:ext>
            </a:extLst>
          </p:cNvPr>
          <p:cNvSpPr>
            <a:spLocks noGrp="1"/>
          </p:cNvSpPr>
          <p:nvPr>
            <p:ph type="title"/>
          </p:nvPr>
        </p:nvSpPr>
        <p:spPr>
          <a:xfrm>
            <a:off x="396275" y="362310"/>
            <a:ext cx="6696075" cy="1181819"/>
          </a:xfrm>
        </p:spPr>
        <p:txBody>
          <a:bodyPr/>
          <a:lstStyle/>
          <a:p>
            <a:r>
              <a:rPr lang="en-US" dirty="0"/>
              <a:t>VERTICAL IMMUNITY CAN COVER </a:t>
            </a:r>
            <a:r>
              <a:rPr lang="en-US" i="1" dirty="0"/>
              <a:t>EVERYBODY</a:t>
            </a:r>
            <a:r>
              <a:rPr lang="en-US" dirty="0"/>
              <a:t> IN THE CHAIN</a:t>
            </a:r>
          </a:p>
        </p:txBody>
      </p:sp>
      <p:sp>
        <p:nvSpPr>
          <p:cNvPr id="3" name="Subtitle 2">
            <a:extLst>
              <a:ext uri="{FF2B5EF4-FFF2-40B4-BE49-F238E27FC236}">
                <a16:creationId xmlns:a16="http://schemas.microsoft.com/office/drawing/2014/main" id="{3AE297FD-4670-893F-6F22-574FBA85E833}"/>
              </a:ext>
            </a:extLst>
          </p:cNvPr>
          <p:cNvSpPr>
            <a:spLocks noGrp="1"/>
          </p:cNvSpPr>
          <p:nvPr>
            <p:ph type="subTitle" idx="1"/>
          </p:nvPr>
        </p:nvSpPr>
        <p:spPr>
          <a:xfrm>
            <a:off x="551551" y="1621117"/>
            <a:ext cx="6696074" cy="4943585"/>
          </a:xfrm>
        </p:spPr>
        <p:txBody>
          <a:bodyPr/>
          <a:lstStyle/>
          <a:p>
            <a:r>
              <a:rPr lang="en-US" dirty="0">
                <a:solidFill>
                  <a:schemeClr val="tx1"/>
                </a:solidFill>
              </a:rPr>
              <a:t>WC insurance will cover everybody in Florida</a:t>
            </a:r>
          </a:p>
          <a:p>
            <a:r>
              <a:rPr lang="en-US" dirty="0">
                <a:solidFill>
                  <a:schemeClr val="tx1"/>
                </a:solidFill>
              </a:rPr>
              <a:t>	Need coverage OR exclusion</a:t>
            </a:r>
          </a:p>
          <a:p>
            <a:r>
              <a:rPr lang="en-US" dirty="0">
                <a:solidFill>
                  <a:schemeClr val="tx1"/>
                </a:solidFill>
              </a:rPr>
              <a:t>Many subcontractors exclude themselves from WC coverage</a:t>
            </a:r>
          </a:p>
          <a:p>
            <a:r>
              <a:rPr lang="en-US" dirty="0">
                <a:solidFill>
                  <a:schemeClr val="tx1"/>
                </a:solidFill>
              </a:rPr>
              <a:t>	Will be deemed valid, very common</a:t>
            </a:r>
          </a:p>
          <a:p>
            <a:r>
              <a:rPr lang="en-US" dirty="0">
                <a:solidFill>
                  <a:schemeClr val="tx1"/>
                </a:solidFill>
              </a:rPr>
              <a:t>EXAMPLE ONE: Exception to exclusion</a:t>
            </a:r>
          </a:p>
          <a:p>
            <a:pPr marL="285750" indent="-285750">
              <a:buFont typeface="Arial" panose="020B0604020202020204" pitchFamily="34" charset="0"/>
              <a:buChar char="•"/>
            </a:pPr>
            <a:r>
              <a:rPr lang="en-US" dirty="0">
                <a:solidFill>
                  <a:schemeClr val="tx1"/>
                </a:solidFill>
              </a:rPr>
              <a:t>Employee (defense may contend was subcontractor)</a:t>
            </a:r>
          </a:p>
          <a:p>
            <a:pPr marL="285750" indent="-285750">
              <a:buFont typeface="Arial" panose="020B0604020202020204" pitchFamily="34" charset="0"/>
              <a:buChar char="•"/>
            </a:pPr>
            <a:r>
              <a:rPr lang="en-US" dirty="0">
                <a:solidFill>
                  <a:schemeClr val="tx1"/>
                </a:solidFill>
              </a:rPr>
              <a:t>Arguably valid exclusion of himself as executive</a:t>
            </a:r>
          </a:p>
          <a:p>
            <a:pPr marL="285750" indent="-285750">
              <a:buFont typeface="Arial" panose="020B0604020202020204" pitchFamily="34" charset="0"/>
              <a:buChar char="•"/>
            </a:pPr>
            <a:r>
              <a:rPr lang="en-US" dirty="0">
                <a:solidFill>
                  <a:schemeClr val="tx1"/>
                </a:solidFill>
              </a:rPr>
              <a:t>First issue, exclusion NOT for construction</a:t>
            </a:r>
          </a:p>
          <a:p>
            <a:pPr marL="285750" indent="-285750">
              <a:buFont typeface="Arial" panose="020B0604020202020204" pitchFamily="34" charset="0"/>
              <a:buChar char="•"/>
            </a:pPr>
            <a:r>
              <a:rPr lang="en-US" dirty="0">
                <a:solidFill>
                  <a:schemeClr val="tx1"/>
                </a:solidFill>
              </a:rPr>
              <a:t>Second issue, company dissolved long before accident</a:t>
            </a:r>
          </a:p>
          <a:p>
            <a:r>
              <a:rPr lang="en-US" dirty="0">
                <a:solidFill>
                  <a:schemeClr val="tx1"/>
                </a:solidFill>
              </a:rPr>
              <a:t>EXAMPLE TWO:</a:t>
            </a:r>
          </a:p>
          <a:p>
            <a:pPr marL="285750" indent="-285750">
              <a:buFont typeface="Arial" panose="020B0604020202020204" pitchFamily="34" charset="0"/>
              <a:buChar char="•"/>
            </a:pPr>
            <a:r>
              <a:rPr lang="en-US" dirty="0">
                <a:solidFill>
                  <a:schemeClr val="tx1"/>
                </a:solidFill>
              </a:rPr>
              <a:t>Must read contract language: “interpreted under laws of [X] state”</a:t>
            </a:r>
          </a:p>
          <a:p>
            <a:pPr marL="285750" indent="-285750">
              <a:buFont typeface="Arial" panose="020B0604020202020204" pitchFamily="34" charset="0"/>
              <a:buChar char="•"/>
            </a:pPr>
            <a:r>
              <a:rPr lang="en-US" dirty="0">
                <a:solidFill>
                  <a:schemeClr val="tx1"/>
                </a:solidFill>
              </a:rPr>
              <a:t>Other states may have different rules</a:t>
            </a:r>
          </a:p>
          <a:p>
            <a:pPr marL="285750" indent="-285750">
              <a:buFont typeface="Arial" panose="020B0604020202020204" pitchFamily="34" charset="0"/>
              <a:buChar char="•"/>
            </a:pPr>
            <a:r>
              <a:rPr lang="en-US" dirty="0">
                <a:solidFill>
                  <a:schemeClr val="tx1"/>
                </a:solidFill>
              </a:rPr>
              <a:t>In NC, vertical immunity only covers the entity paying for insurance</a:t>
            </a:r>
          </a:p>
          <a:p>
            <a:pPr marL="285750" indent="-285750">
              <a:buFont typeface="Arial" panose="020B0604020202020204" pitchFamily="34" charset="0"/>
              <a:buChar char="•"/>
            </a:pPr>
            <a:r>
              <a:rPr lang="en-US" dirty="0">
                <a:solidFill>
                  <a:schemeClr val="tx1"/>
                </a:solidFill>
              </a:rPr>
              <a:t>This, if contract interpreted under NC law, in Florida, GC is not covered</a:t>
            </a:r>
          </a:p>
          <a:p>
            <a:pPr marL="285750" indent="-285750">
              <a:buFont typeface="Arial" panose="020B0604020202020204" pitchFamily="34" charset="0"/>
              <a:buChar char="•"/>
            </a:pPr>
            <a:endParaRPr lang="en-US" dirty="0">
              <a:solidFill>
                <a:schemeClr val="tx1"/>
              </a:solidFill>
            </a:endParaRPr>
          </a:p>
        </p:txBody>
      </p:sp>
      <p:sp>
        <p:nvSpPr>
          <p:cNvPr id="4" name="Date Placeholder 3">
            <a:extLst>
              <a:ext uri="{FF2B5EF4-FFF2-40B4-BE49-F238E27FC236}">
                <a16:creationId xmlns:a16="http://schemas.microsoft.com/office/drawing/2014/main" id="{4768862A-AC5A-9FD9-0C8C-E0765C7A6EBC}"/>
              </a:ext>
            </a:extLst>
          </p:cNvPr>
          <p:cNvSpPr>
            <a:spLocks noGrp="1"/>
          </p:cNvSpPr>
          <p:nvPr>
            <p:ph type="dt" sz="half" idx="10"/>
          </p:nvPr>
        </p:nvSpPr>
        <p:spPr>
          <a:xfrm>
            <a:off x="648238" y="6382139"/>
            <a:ext cx="1695450" cy="365125"/>
          </a:xfrm>
        </p:spPr>
        <p:txBody>
          <a:bodyPr/>
          <a:lstStyle/>
          <a:p>
            <a:r>
              <a:rPr lang="en-US" dirty="0"/>
              <a:t>2026-04-03</a:t>
            </a:r>
          </a:p>
        </p:txBody>
      </p:sp>
      <p:sp>
        <p:nvSpPr>
          <p:cNvPr id="5" name="Footer Placeholder 4">
            <a:extLst>
              <a:ext uri="{FF2B5EF4-FFF2-40B4-BE49-F238E27FC236}">
                <a16:creationId xmlns:a16="http://schemas.microsoft.com/office/drawing/2014/main" id="{E92DEF13-5C09-CD34-2887-5027B822677D}"/>
              </a:ext>
            </a:extLst>
          </p:cNvPr>
          <p:cNvSpPr>
            <a:spLocks noGrp="1"/>
          </p:cNvSpPr>
          <p:nvPr>
            <p:ph type="ftr" sz="quarter" idx="11"/>
          </p:nvPr>
        </p:nvSpPr>
        <p:spPr>
          <a:xfrm>
            <a:off x="4824412" y="6382139"/>
            <a:ext cx="2543175" cy="365125"/>
          </a:xfrm>
        </p:spPr>
        <p:txBody>
          <a:bodyPr/>
          <a:lstStyle/>
          <a:p>
            <a:r>
              <a:rPr lang="en-US" dirty="0"/>
              <a:t>HELPING PEOPLE INJURED @ WORK</a:t>
            </a:r>
          </a:p>
        </p:txBody>
      </p:sp>
      <p:sp>
        <p:nvSpPr>
          <p:cNvPr id="6" name="Slide Number Placeholder 5">
            <a:extLst>
              <a:ext uri="{FF2B5EF4-FFF2-40B4-BE49-F238E27FC236}">
                <a16:creationId xmlns:a16="http://schemas.microsoft.com/office/drawing/2014/main" id="{D6DF6FD6-7F3E-600B-1D58-8DED5AD8422D}"/>
              </a:ext>
            </a:extLst>
          </p:cNvPr>
          <p:cNvSpPr>
            <a:spLocks noGrp="1"/>
          </p:cNvSpPr>
          <p:nvPr>
            <p:ph type="sldNum" sz="quarter" idx="12"/>
          </p:nvPr>
        </p:nvSpPr>
        <p:spPr/>
        <p:txBody>
          <a:bodyPr/>
          <a:lstStyle/>
          <a:p>
            <a:fld id="{A49DFD55-3C28-40EF-9E31-A92D2E4017FF}" type="slidenum">
              <a:rPr lang="en-US" smtClean="0"/>
              <a:pPr/>
              <a:t>12</a:t>
            </a:fld>
            <a:endParaRPr lang="en-US" dirty="0"/>
          </a:p>
        </p:txBody>
      </p:sp>
      <p:pic>
        <p:nvPicPr>
          <p:cNvPr id="1026" name="Picture 2" descr="They Got Me Covered (1943) - DVD PLANET STORE">
            <a:extLst>
              <a:ext uri="{FF2B5EF4-FFF2-40B4-BE49-F238E27FC236}">
                <a16:creationId xmlns:a16="http://schemas.microsoft.com/office/drawing/2014/main" id="{3F1BD16D-CAFF-8A7D-3E2B-28CD60AC9B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2956" y="136525"/>
            <a:ext cx="4147836" cy="6142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44368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762301-F83A-4BEA-9D11-E6C99FB574A8}"/>
              </a:ext>
            </a:extLst>
          </p:cNvPr>
          <p:cNvSpPr>
            <a:spLocks noGrp="1"/>
          </p:cNvSpPr>
          <p:nvPr>
            <p:ph type="title"/>
          </p:nvPr>
        </p:nvSpPr>
        <p:spPr>
          <a:xfrm>
            <a:off x="838200" y="134303"/>
            <a:ext cx="10515600" cy="1325563"/>
          </a:xfrm>
        </p:spPr>
        <p:txBody>
          <a:bodyPr/>
          <a:lstStyle/>
          <a:p>
            <a:r>
              <a:rPr lang="en-US" dirty="0"/>
              <a:t>NEARLY IMPOSSIBLE Exceptions to immunity</a:t>
            </a:r>
          </a:p>
        </p:txBody>
      </p:sp>
      <p:sp>
        <p:nvSpPr>
          <p:cNvPr id="6" name="Date Placeholder 5">
            <a:extLst>
              <a:ext uri="{FF2B5EF4-FFF2-40B4-BE49-F238E27FC236}">
                <a16:creationId xmlns:a16="http://schemas.microsoft.com/office/drawing/2014/main" id="{3627CC26-34EF-4BB9-B289-9EC56B07D1E6}"/>
              </a:ext>
            </a:extLst>
          </p:cNvPr>
          <p:cNvSpPr>
            <a:spLocks noGrp="1"/>
          </p:cNvSpPr>
          <p:nvPr>
            <p:ph type="dt" sz="half" idx="10"/>
          </p:nvPr>
        </p:nvSpPr>
        <p:spPr>
          <a:xfrm>
            <a:off x="838200" y="6356350"/>
            <a:ext cx="2743200" cy="365125"/>
          </a:xfrm>
        </p:spPr>
        <p:txBody>
          <a:bodyPr/>
          <a:lstStyle/>
          <a:p>
            <a:r>
              <a:rPr lang="en-US" dirty="0"/>
              <a:t>2026-04-03</a:t>
            </a:r>
          </a:p>
        </p:txBody>
      </p:sp>
      <p:sp>
        <p:nvSpPr>
          <p:cNvPr id="7" name="Footer Placeholder 6">
            <a:extLst>
              <a:ext uri="{FF2B5EF4-FFF2-40B4-BE49-F238E27FC236}">
                <a16:creationId xmlns:a16="http://schemas.microsoft.com/office/drawing/2014/main" id="{4E98E6AD-9D37-499C-898E-ED12AC36D31D}"/>
              </a:ext>
            </a:extLst>
          </p:cNvPr>
          <p:cNvSpPr>
            <a:spLocks noGrp="1"/>
          </p:cNvSpPr>
          <p:nvPr>
            <p:ph type="ftr" sz="quarter" idx="11"/>
          </p:nvPr>
        </p:nvSpPr>
        <p:spPr>
          <a:xfrm>
            <a:off x="3923949" y="6356350"/>
            <a:ext cx="4114800" cy="365125"/>
          </a:xfrm>
        </p:spPr>
        <p:txBody>
          <a:bodyPr/>
          <a:lstStyle/>
          <a:p>
            <a:r>
              <a:rPr lang="en-US" dirty="0"/>
              <a:t>HELPING PEOPLE INJURED @ WORK</a:t>
            </a:r>
          </a:p>
        </p:txBody>
      </p:sp>
      <p:sp>
        <p:nvSpPr>
          <p:cNvPr id="8" name="Slide Number Placeholder 7">
            <a:extLst>
              <a:ext uri="{FF2B5EF4-FFF2-40B4-BE49-F238E27FC236}">
                <a16:creationId xmlns:a16="http://schemas.microsoft.com/office/drawing/2014/main" id="{92908AF9-2A07-4B50-BC13-471792106EC8}"/>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13</a:t>
            </a:fld>
            <a:endParaRPr lang="en-US" dirty="0"/>
          </a:p>
        </p:txBody>
      </p:sp>
      <p:sp>
        <p:nvSpPr>
          <p:cNvPr id="5" name="TextBox 4">
            <a:extLst>
              <a:ext uri="{FF2B5EF4-FFF2-40B4-BE49-F238E27FC236}">
                <a16:creationId xmlns:a16="http://schemas.microsoft.com/office/drawing/2014/main" id="{B5580301-4585-3A19-AD52-990BC4E04DDA}"/>
              </a:ext>
            </a:extLst>
          </p:cNvPr>
          <p:cNvSpPr txBox="1"/>
          <p:nvPr/>
        </p:nvSpPr>
        <p:spPr>
          <a:xfrm>
            <a:off x="1249959" y="4475731"/>
            <a:ext cx="9521504" cy="1538883"/>
          </a:xfrm>
          <a:prstGeom prst="rect">
            <a:avLst/>
          </a:prstGeom>
          <a:noFill/>
        </p:spPr>
        <p:txBody>
          <a:bodyPr wrap="square" rtlCol="0">
            <a:spAutoFit/>
          </a:bodyPr>
          <a:lstStyle/>
          <a:p>
            <a:r>
              <a:rPr lang="en-US" sz="2200" dirty="0"/>
              <a:t>Gross Negligence – applicable in horizontal immunity cases</a:t>
            </a:r>
          </a:p>
          <a:p>
            <a:pPr marL="285750" indent="-285750">
              <a:buFont typeface="Arial" panose="020B0604020202020204" pitchFamily="34" charset="0"/>
              <a:buChar char="•"/>
            </a:pPr>
            <a:r>
              <a:rPr lang="en-US" kern="100" dirty="0">
                <a:latin typeface="Calibri" panose="020F0502020204030204" pitchFamily="34" charset="0"/>
                <a:ea typeface="Calibri" panose="020F0502020204030204" pitchFamily="34" charset="0"/>
                <a:cs typeface="Arial" panose="020B0604020202020204" pitchFamily="34" charset="0"/>
              </a:rPr>
              <a:t>Lower standard than virtually certain, but still very hard to prove.</a:t>
            </a:r>
          </a:p>
          <a:p>
            <a:pPr marL="285750" indent="-285750">
              <a:buFont typeface="Arial" panose="020B0604020202020204" pitchFamily="34" charset="0"/>
              <a:buChar char="•"/>
            </a:pPr>
            <a:r>
              <a:rPr lang="en-US" kern="100" dirty="0">
                <a:latin typeface="Calibri" panose="020F0502020204030204" pitchFamily="34" charset="0"/>
                <a:ea typeface="Calibri" panose="020F0502020204030204" pitchFamily="34" charset="0"/>
                <a:cs typeface="Arial" panose="020B0604020202020204" pitchFamily="34" charset="0"/>
              </a:rPr>
              <a:t>M</a:t>
            </a:r>
            <a:r>
              <a:rPr lang="en-US" sz="1800" kern="100" dirty="0">
                <a:effectLst/>
                <a:latin typeface="Calibri" panose="020F0502020204030204" pitchFamily="34" charset="0"/>
                <a:ea typeface="Calibri" panose="020F0502020204030204" pitchFamily="34" charset="0"/>
                <a:cs typeface="Arial" panose="020B0604020202020204" pitchFamily="34" charset="0"/>
              </a:rPr>
              <a:t>ore than standard negligence.</a:t>
            </a:r>
          </a:p>
          <a:p>
            <a:pPr marL="285750" indent="-285750">
              <a:buFont typeface="Arial" panose="020B0604020202020204" pitchFamily="34" charset="0"/>
              <a:buChar char="•"/>
            </a:pPr>
            <a:r>
              <a:rPr lang="en-US" kern="100" dirty="0">
                <a:latin typeface="Calibri" panose="020F0502020204030204" pitchFamily="34" charset="0"/>
                <a:ea typeface="Calibri" panose="020F0502020204030204" pitchFamily="34" charset="0"/>
                <a:cs typeface="Arial" panose="020B0604020202020204" pitchFamily="34" charset="0"/>
              </a:rPr>
              <a:t>Requires </a:t>
            </a:r>
            <a:r>
              <a:rPr lang="en-US" sz="1800" kern="100" dirty="0">
                <a:effectLst/>
                <a:latin typeface="Calibri" panose="020F0502020204030204" pitchFamily="34" charset="0"/>
                <a:ea typeface="Calibri" panose="020F0502020204030204" pitchFamily="34" charset="0"/>
                <a:cs typeface="Arial" panose="020B0604020202020204" pitchFamily="34" charset="0"/>
              </a:rPr>
              <a:t>willful, wanton, and reckless disregard of consequences of one’s actions or omissions. </a:t>
            </a:r>
          </a:p>
          <a:p>
            <a:pPr marL="285750" indent="-285750">
              <a:buFont typeface="Arial" panose="020B0604020202020204" pitchFamily="34" charset="0"/>
              <a:buChar char="•"/>
            </a:pPr>
            <a:endParaRPr lang="en-US" dirty="0"/>
          </a:p>
        </p:txBody>
      </p:sp>
      <p:sp>
        <p:nvSpPr>
          <p:cNvPr id="10" name="TextBox 9">
            <a:extLst>
              <a:ext uri="{FF2B5EF4-FFF2-40B4-BE49-F238E27FC236}">
                <a16:creationId xmlns:a16="http://schemas.microsoft.com/office/drawing/2014/main" id="{9C1684D8-8A6D-0973-0636-22E9F34E70EC}"/>
              </a:ext>
            </a:extLst>
          </p:cNvPr>
          <p:cNvSpPr txBox="1"/>
          <p:nvPr/>
        </p:nvSpPr>
        <p:spPr>
          <a:xfrm>
            <a:off x="1249959" y="1459866"/>
            <a:ext cx="9462781" cy="2902654"/>
          </a:xfrm>
          <a:prstGeom prst="rect">
            <a:avLst/>
          </a:prstGeom>
          <a:noFill/>
        </p:spPr>
        <p:txBody>
          <a:bodyPr wrap="square">
            <a:spAutoFit/>
          </a:bodyPr>
          <a:lstStyle/>
          <a:p>
            <a:r>
              <a:rPr lang="en-US" sz="2200" dirty="0"/>
              <a:t>Intentional-Tort Exception</a:t>
            </a:r>
          </a:p>
          <a:p>
            <a:pPr marL="0" marR="0" indent="22860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Arial" panose="020B0604020202020204" pitchFamily="34" charset="0"/>
              </a:rPr>
              <a:t>Otherwise known as virtual certainty standard. </a:t>
            </a:r>
          </a:p>
          <a:p>
            <a:pPr indent="228600">
              <a:lnSpc>
                <a:spcPct val="107000"/>
              </a:lnSpc>
              <a:spcAft>
                <a:spcPts val="800"/>
              </a:spcAft>
            </a:pPr>
            <a:r>
              <a:rPr lang="en-US" sz="1800" kern="100" dirty="0">
                <a:effectLst/>
                <a:latin typeface="Calibri" panose="020F0502020204030204" pitchFamily="34" charset="0"/>
                <a:ea typeface="Calibri" panose="020F0502020204030204" pitchFamily="34" charset="0"/>
                <a:cs typeface="Arial" panose="020B0604020202020204" pitchFamily="34" charset="0"/>
              </a:rPr>
              <a:t>§440.11</a:t>
            </a:r>
            <a:r>
              <a:rPr lang="en-US" kern="100" dirty="0">
                <a:latin typeface="Calibri" panose="020F0502020204030204" pitchFamily="34" charset="0"/>
                <a:ea typeface="Calibri" panose="020F0502020204030204" pitchFamily="34" charset="0"/>
                <a:cs typeface="Arial" panose="020B0604020202020204" pitchFamily="34" charset="0"/>
              </a:rPr>
              <a:t>, Fla. Stat.,</a:t>
            </a:r>
            <a:r>
              <a:rPr lang="en-US" sz="1800" kern="100" dirty="0">
                <a:effectLst/>
                <a:latin typeface="Calibri" panose="020F0502020204030204" pitchFamily="34" charset="0"/>
                <a:ea typeface="Calibri" panose="020F0502020204030204" pitchFamily="34" charset="0"/>
                <a:cs typeface="Arial" panose="020B0604020202020204" pitchFamily="34" charset="0"/>
              </a:rPr>
              <a:t> provides an employer can be sued if employer:</a:t>
            </a:r>
          </a:p>
          <a:p>
            <a:pPr marL="228600" indent="228600">
              <a:lnSpc>
                <a:spcPct val="107000"/>
              </a:lnSpc>
              <a:spcAft>
                <a:spcPts val="800"/>
              </a:spcAft>
            </a:pPr>
            <a:r>
              <a:rPr lang="en-US" sz="1800" kern="100" dirty="0">
                <a:effectLst/>
                <a:latin typeface="Calibri" panose="020F0502020204030204" pitchFamily="34" charset="0"/>
                <a:ea typeface="Calibri" panose="020F0502020204030204" pitchFamily="34" charset="0"/>
                <a:cs typeface="Arial" panose="020B0604020202020204" pitchFamily="34" charset="0"/>
              </a:rPr>
              <a:t>1. </a:t>
            </a:r>
            <a:r>
              <a:rPr lang="en-US" kern="100" dirty="0">
                <a:latin typeface="Calibri" panose="020F0502020204030204" pitchFamily="34" charset="0"/>
                <a:ea typeface="Calibri" panose="020F0502020204030204" pitchFamily="34" charset="0"/>
                <a:cs typeface="Arial" panose="020B0604020202020204" pitchFamily="34" charset="0"/>
              </a:rPr>
              <a:t>D</a:t>
            </a:r>
            <a:r>
              <a:rPr lang="en-US" sz="1800" kern="100" dirty="0">
                <a:effectLst/>
                <a:latin typeface="Calibri" panose="020F0502020204030204" pitchFamily="34" charset="0"/>
                <a:ea typeface="Calibri" panose="020F0502020204030204" pitchFamily="34" charset="0"/>
                <a:cs typeface="Arial" panose="020B0604020202020204" pitchFamily="34" charset="0"/>
              </a:rPr>
              <a:t>eliberately intended to injure the employee; or</a:t>
            </a:r>
          </a:p>
          <a:p>
            <a:pPr marL="228600" indent="228600">
              <a:lnSpc>
                <a:spcPct val="107000"/>
              </a:lnSpc>
              <a:spcAft>
                <a:spcPts val="800"/>
              </a:spcAft>
            </a:pPr>
            <a:r>
              <a:rPr lang="en-US" sz="1800" kern="100" dirty="0">
                <a:effectLst/>
                <a:latin typeface="Calibri" panose="020F0502020204030204" pitchFamily="34" charset="0"/>
                <a:ea typeface="Calibri" panose="020F0502020204030204" pitchFamily="34" charset="0"/>
                <a:cs typeface="Arial" panose="020B0604020202020204" pitchFamily="34" charset="0"/>
              </a:rPr>
              <a:t>2. </a:t>
            </a:r>
            <a:r>
              <a:rPr lang="en-US" kern="100" dirty="0">
                <a:latin typeface="Calibri" panose="020F0502020204030204" pitchFamily="34" charset="0"/>
                <a:ea typeface="Calibri" panose="020F0502020204030204" pitchFamily="34" charset="0"/>
                <a:cs typeface="Arial" panose="020B0604020202020204" pitchFamily="34" charset="0"/>
              </a:rPr>
              <a:t>Knowingly e</a:t>
            </a:r>
            <a:r>
              <a:rPr lang="en-US" sz="1800" kern="100" dirty="0">
                <a:effectLst/>
                <a:latin typeface="Calibri" panose="020F0502020204030204" pitchFamily="34" charset="0"/>
                <a:ea typeface="Calibri" panose="020F0502020204030204" pitchFamily="34" charset="0"/>
                <a:cs typeface="Arial" panose="020B0604020202020204" pitchFamily="34" charset="0"/>
              </a:rPr>
              <a:t>ngaged in conduct virtually certain to result in injury or death to the employee, and employee was unaware of the risk as danger was not apparent and employer deliberately concealed danger to prevent employee from exercising informed judgment about danger.  </a:t>
            </a:r>
          </a:p>
          <a:p>
            <a:pPr marL="228600" marR="0" indent="22860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963854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3DB88-62DD-4C41-977F-D59BEF14EE76}"/>
              </a:ext>
            </a:extLst>
          </p:cNvPr>
          <p:cNvSpPr>
            <a:spLocks noGrp="1"/>
          </p:cNvSpPr>
          <p:nvPr>
            <p:ph type="title"/>
          </p:nvPr>
        </p:nvSpPr>
        <p:spPr>
          <a:xfrm>
            <a:off x="3318828" y="379242"/>
            <a:ext cx="5712903" cy="953298"/>
          </a:xfrm>
        </p:spPr>
        <p:txBody>
          <a:bodyPr/>
          <a:lstStyle/>
          <a:p>
            <a:r>
              <a:rPr lang="en-US" dirty="0"/>
              <a:t>TIMELINE FOR PI / WC case</a:t>
            </a:r>
          </a:p>
        </p:txBody>
      </p:sp>
      <p:sp>
        <p:nvSpPr>
          <p:cNvPr id="3" name="Text Placeholder 2">
            <a:extLst>
              <a:ext uri="{FF2B5EF4-FFF2-40B4-BE49-F238E27FC236}">
                <a16:creationId xmlns:a16="http://schemas.microsoft.com/office/drawing/2014/main" id="{AEF37E83-2D8B-42EF-A2C4-5D2BBDB1F05B}"/>
              </a:ext>
            </a:extLst>
          </p:cNvPr>
          <p:cNvSpPr>
            <a:spLocks noGrp="1"/>
          </p:cNvSpPr>
          <p:nvPr>
            <p:ph type="body" sz="quarter" idx="13"/>
          </p:nvPr>
        </p:nvSpPr>
        <p:spPr>
          <a:xfrm>
            <a:off x="306751" y="1507772"/>
            <a:ext cx="2141764" cy="514350"/>
          </a:xfrm>
        </p:spPr>
        <p:txBody>
          <a:bodyPr/>
          <a:lstStyle/>
          <a:p>
            <a:r>
              <a:rPr lang="en-US" dirty="0"/>
              <a:t>Intake steps</a:t>
            </a:r>
          </a:p>
        </p:txBody>
      </p:sp>
      <p:sp>
        <p:nvSpPr>
          <p:cNvPr id="4" name="Text Placeholder 3">
            <a:extLst>
              <a:ext uri="{FF2B5EF4-FFF2-40B4-BE49-F238E27FC236}">
                <a16:creationId xmlns:a16="http://schemas.microsoft.com/office/drawing/2014/main" id="{B0D77839-2CFD-4BC8-85DA-9EE69CCE1B20}"/>
              </a:ext>
            </a:extLst>
          </p:cNvPr>
          <p:cNvSpPr>
            <a:spLocks noGrp="1"/>
          </p:cNvSpPr>
          <p:nvPr>
            <p:ph type="body" sz="quarter" idx="14"/>
          </p:nvPr>
        </p:nvSpPr>
        <p:spPr>
          <a:xfrm>
            <a:off x="872808" y="2584097"/>
            <a:ext cx="2141764" cy="514350"/>
          </a:xfrm>
        </p:spPr>
        <p:txBody>
          <a:bodyPr/>
          <a:lstStyle/>
          <a:p>
            <a:r>
              <a:rPr lang="en-US" dirty="0"/>
              <a:t>Pre-suit steps</a:t>
            </a:r>
          </a:p>
        </p:txBody>
      </p:sp>
      <p:sp>
        <p:nvSpPr>
          <p:cNvPr id="5" name="Text Placeholder 4">
            <a:extLst>
              <a:ext uri="{FF2B5EF4-FFF2-40B4-BE49-F238E27FC236}">
                <a16:creationId xmlns:a16="http://schemas.microsoft.com/office/drawing/2014/main" id="{57E386FF-C90F-4484-A843-D4BA75FFF002}"/>
              </a:ext>
            </a:extLst>
          </p:cNvPr>
          <p:cNvSpPr>
            <a:spLocks noGrp="1"/>
          </p:cNvSpPr>
          <p:nvPr>
            <p:ph type="body" sz="quarter" idx="15"/>
          </p:nvPr>
        </p:nvSpPr>
        <p:spPr>
          <a:xfrm>
            <a:off x="1479233" y="3660422"/>
            <a:ext cx="2141764" cy="514350"/>
          </a:xfrm>
        </p:spPr>
        <p:txBody>
          <a:bodyPr/>
          <a:lstStyle/>
          <a:p>
            <a:r>
              <a:rPr lang="en-US" dirty="0"/>
              <a:t>Litigation steps</a:t>
            </a:r>
          </a:p>
        </p:txBody>
      </p:sp>
      <p:sp>
        <p:nvSpPr>
          <p:cNvPr id="6" name="Text Placeholder 5">
            <a:extLst>
              <a:ext uri="{FF2B5EF4-FFF2-40B4-BE49-F238E27FC236}">
                <a16:creationId xmlns:a16="http://schemas.microsoft.com/office/drawing/2014/main" id="{F30780D1-5C1B-411C-81ED-7B9970FCBF8A}"/>
              </a:ext>
            </a:extLst>
          </p:cNvPr>
          <p:cNvSpPr>
            <a:spLocks noGrp="1"/>
          </p:cNvSpPr>
          <p:nvPr>
            <p:ph type="body" sz="quarter" idx="16"/>
          </p:nvPr>
        </p:nvSpPr>
        <p:spPr>
          <a:xfrm>
            <a:off x="2063433" y="4736748"/>
            <a:ext cx="2141764" cy="514350"/>
          </a:xfrm>
        </p:spPr>
        <p:txBody>
          <a:bodyPr/>
          <a:lstStyle/>
          <a:p>
            <a:r>
              <a:rPr lang="en-US" dirty="0"/>
              <a:t>Final steps</a:t>
            </a:r>
          </a:p>
        </p:txBody>
      </p:sp>
      <p:sp>
        <p:nvSpPr>
          <p:cNvPr id="12" name="Text Placeholder 11">
            <a:extLst>
              <a:ext uri="{FF2B5EF4-FFF2-40B4-BE49-F238E27FC236}">
                <a16:creationId xmlns:a16="http://schemas.microsoft.com/office/drawing/2014/main" id="{FABE7D8B-D1CD-44C0-AD2D-2ABA67684E97}"/>
              </a:ext>
            </a:extLst>
          </p:cNvPr>
          <p:cNvSpPr>
            <a:spLocks noGrp="1"/>
          </p:cNvSpPr>
          <p:nvPr>
            <p:ph type="body" sz="quarter" idx="17"/>
          </p:nvPr>
        </p:nvSpPr>
        <p:spPr>
          <a:xfrm>
            <a:off x="4401536" y="1613528"/>
            <a:ext cx="5102680" cy="1010842"/>
          </a:xfrm>
        </p:spPr>
        <p:txBody>
          <a:bodyPr>
            <a:normAutofit/>
          </a:bodyPr>
          <a:lstStyle/>
          <a:p>
            <a:r>
              <a:rPr lang="en-US" dirty="0"/>
              <a:t>(1) evaluate injuries, (2) contact WC attorney, (3) verify WC coverage, (4) identify potential third-party tortfeasors, (5) verify tortfeasor policy limits (or assets) to decide on potential claims</a:t>
            </a:r>
          </a:p>
        </p:txBody>
      </p:sp>
      <p:sp>
        <p:nvSpPr>
          <p:cNvPr id="13" name="Text Placeholder 12">
            <a:extLst>
              <a:ext uri="{FF2B5EF4-FFF2-40B4-BE49-F238E27FC236}">
                <a16:creationId xmlns:a16="http://schemas.microsoft.com/office/drawing/2014/main" id="{8C2F0B15-120C-423F-8EE5-F303B19D5CC5}"/>
              </a:ext>
            </a:extLst>
          </p:cNvPr>
          <p:cNvSpPr>
            <a:spLocks noGrp="1"/>
          </p:cNvSpPr>
          <p:nvPr>
            <p:ph type="body" sz="quarter" idx="18"/>
          </p:nvPr>
        </p:nvSpPr>
        <p:spPr>
          <a:xfrm>
            <a:off x="4986029" y="2682564"/>
            <a:ext cx="5102680" cy="1010842"/>
          </a:xfrm>
        </p:spPr>
        <p:txBody>
          <a:bodyPr>
            <a:normAutofit/>
          </a:bodyPr>
          <a:lstStyle/>
          <a:p>
            <a:r>
              <a:rPr lang="en-US" dirty="0"/>
              <a:t>Stabilize client medically, try to settle WC, get final lien and use this to seek BI settlement. Use WC medical records as proof of hard-to-impeach proof of injuries.</a:t>
            </a:r>
          </a:p>
        </p:txBody>
      </p:sp>
      <p:sp>
        <p:nvSpPr>
          <p:cNvPr id="14" name="Text Placeholder 13">
            <a:extLst>
              <a:ext uri="{FF2B5EF4-FFF2-40B4-BE49-F238E27FC236}">
                <a16:creationId xmlns:a16="http://schemas.microsoft.com/office/drawing/2014/main" id="{300D2644-F516-41F1-A88D-93673EA209A4}"/>
              </a:ext>
            </a:extLst>
          </p:cNvPr>
          <p:cNvSpPr>
            <a:spLocks noGrp="1"/>
          </p:cNvSpPr>
          <p:nvPr>
            <p:ph type="body" sz="quarter" idx="19"/>
          </p:nvPr>
        </p:nvSpPr>
        <p:spPr>
          <a:xfrm>
            <a:off x="5576938" y="3755394"/>
            <a:ext cx="5102680" cy="1010842"/>
          </a:xfrm>
        </p:spPr>
        <p:txBody>
          <a:bodyPr>
            <a:normAutofit lnSpcReduction="10000"/>
          </a:bodyPr>
          <a:lstStyle/>
          <a:p>
            <a:r>
              <a:rPr lang="en-US" dirty="0"/>
              <a:t>File lawsuit against any non-settling parties, can levy WC lien and WC records / doctors in PI suit - sometimes better to get out of WC system to get higher quality care.</a:t>
            </a:r>
          </a:p>
          <a:p>
            <a:r>
              <a:rPr lang="en-US" dirty="0"/>
              <a:t>FYI, WC doctors are very difficult to impeachable</a:t>
            </a:r>
          </a:p>
        </p:txBody>
      </p:sp>
      <p:sp>
        <p:nvSpPr>
          <p:cNvPr id="15" name="Text Placeholder 14">
            <a:extLst>
              <a:ext uri="{FF2B5EF4-FFF2-40B4-BE49-F238E27FC236}">
                <a16:creationId xmlns:a16="http://schemas.microsoft.com/office/drawing/2014/main" id="{9405A1F0-98C1-4B11-8D9A-3C009ADC44D0}"/>
              </a:ext>
            </a:extLst>
          </p:cNvPr>
          <p:cNvSpPr>
            <a:spLocks noGrp="1"/>
          </p:cNvSpPr>
          <p:nvPr>
            <p:ph type="body" sz="quarter" idx="20"/>
          </p:nvPr>
        </p:nvSpPr>
        <p:spPr>
          <a:xfrm>
            <a:off x="6175280" y="4824430"/>
            <a:ext cx="5102680" cy="1010842"/>
          </a:xfrm>
        </p:spPr>
        <p:txBody>
          <a:bodyPr>
            <a:normAutofit/>
          </a:bodyPr>
          <a:lstStyle/>
          <a:p>
            <a:r>
              <a:rPr lang="en-US" dirty="0"/>
              <a:t>After you win or settle, resolve WC liens (</a:t>
            </a:r>
            <a:r>
              <a:rPr lang="en-US" i="1" dirty="0"/>
              <a:t>Manfredo</a:t>
            </a:r>
            <a:r>
              <a:rPr lang="en-US" dirty="0"/>
              <a:t> formula) before you pay out case (not counting any UM claims)</a:t>
            </a:r>
          </a:p>
        </p:txBody>
      </p:sp>
      <p:sp>
        <p:nvSpPr>
          <p:cNvPr id="16" name="Date Placeholder 15">
            <a:extLst>
              <a:ext uri="{FF2B5EF4-FFF2-40B4-BE49-F238E27FC236}">
                <a16:creationId xmlns:a16="http://schemas.microsoft.com/office/drawing/2014/main" id="{24238BD7-9B10-4E64-B1B4-FDE6DD70AA60}"/>
              </a:ext>
            </a:extLst>
          </p:cNvPr>
          <p:cNvSpPr>
            <a:spLocks noGrp="1"/>
          </p:cNvSpPr>
          <p:nvPr>
            <p:ph type="dt" sz="half" idx="10"/>
          </p:nvPr>
        </p:nvSpPr>
        <p:spPr>
          <a:xfrm>
            <a:off x="838200" y="6356350"/>
            <a:ext cx="2743200" cy="365125"/>
          </a:xfrm>
        </p:spPr>
        <p:txBody>
          <a:bodyPr/>
          <a:lstStyle/>
          <a:p>
            <a:r>
              <a:rPr lang="en-US" dirty="0"/>
              <a:t>2026-04-03</a:t>
            </a:r>
          </a:p>
        </p:txBody>
      </p:sp>
      <p:sp>
        <p:nvSpPr>
          <p:cNvPr id="17" name="Footer Placeholder 16">
            <a:extLst>
              <a:ext uri="{FF2B5EF4-FFF2-40B4-BE49-F238E27FC236}">
                <a16:creationId xmlns:a16="http://schemas.microsoft.com/office/drawing/2014/main" id="{CD3D67B7-A821-49FC-94BE-19EDE9D319A5}"/>
              </a:ext>
            </a:extLst>
          </p:cNvPr>
          <p:cNvSpPr>
            <a:spLocks noGrp="1"/>
          </p:cNvSpPr>
          <p:nvPr>
            <p:ph type="ftr" sz="quarter" idx="11"/>
          </p:nvPr>
        </p:nvSpPr>
        <p:spPr>
          <a:xfrm>
            <a:off x="3688947" y="6372285"/>
            <a:ext cx="3775981" cy="365125"/>
          </a:xfrm>
        </p:spPr>
        <p:txBody>
          <a:bodyPr/>
          <a:lstStyle/>
          <a:p>
            <a:r>
              <a:rPr lang="en-US" dirty="0"/>
              <a:t>HELPING PEOPLE INJURED @ WORK</a:t>
            </a:r>
          </a:p>
        </p:txBody>
      </p:sp>
      <p:sp>
        <p:nvSpPr>
          <p:cNvPr id="18" name="Slide Number Placeholder 17">
            <a:extLst>
              <a:ext uri="{FF2B5EF4-FFF2-40B4-BE49-F238E27FC236}">
                <a16:creationId xmlns:a16="http://schemas.microsoft.com/office/drawing/2014/main" id="{C8D6D0E8-3983-4B7D-ADB2-077E17AD3BD0}"/>
              </a:ext>
            </a:extLst>
          </p:cNvPr>
          <p:cNvSpPr>
            <a:spLocks noGrp="1"/>
          </p:cNvSpPr>
          <p:nvPr>
            <p:ph type="sldNum" sz="quarter" idx="12"/>
          </p:nvPr>
        </p:nvSpPr>
        <p:spPr>
          <a:xfrm>
            <a:off x="10810874" y="6356350"/>
            <a:ext cx="542925" cy="365125"/>
          </a:xfrm>
        </p:spPr>
        <p:txBody>
          <a:bodyPr/>
          <a:lstStyle/>
          <a:p>
            <a:fld id="{A49DFD55-3C28-40EF-9E31-A92D2E4017FF}" type="slidenum">
              <a:rPr lang="en-US" smtClean="0"/>
              <a:pPr/>
              <a:t>14</a:t>
            </a:fld>
            <a:endParaRPr lang="en-US" dirty="0"/>
          </a:p>
        </p:txBody>
      </p:sp>
    </p:spTree>
    <p:extLst>
      <p:ext uri="{BB962C8B-B14F-4D97-AF65-F5344CB8AC3E}">
        <p14:creationId xmlns:p14="http://schemas.microsoft.com/office/powerpoint/2010/main" val="3321043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40014-73D5-419B-8867-972BB18D52D4}"/>
              </a:ext>
            </a:extLst>
          </p:cNvPr>
          <p:cNvSpPr>
            <a:spLocks noGrp="1"/>
          </p:cNvSpPr>
          <p:nvPr>
            <p:ph type="title"/>
          </p:nvPr>
        </p:nvSpPr>
        <p:spPr>
          <a:xfrm>
            <a:off x="2933700" y="572757"/>
            <a:ext cx="8421688" cy="1644984"/>
          </a:xfrm>
        </p:spPr>
        <p:txBody>
          <a:bodyPr/>
          <a:lstStyle/>
          <a:p>
            <a:r>
              <a:rPr lang="en-US" dirty="0"/>
              <a:t>BORROWED SERVANT DOCTRINE</a:t>
            </a:r>
          </a:p>
        </p:txBody>
      </p:sp>
      <p:sp>
        <p:nvSpPr>
          <p:cNvPr id="3" name="Text Placeholder 2">
            <a:extLst>
              <a:ext uri="{FF2B5EF4-FFF2-40B4-BE49-F238E27FC236}">
                <a16:creationId xmlns:a16="http://schemas.microsoft.com/office/drawing/2014/main" id="{A45AD8B9-3719-4696-A80F-16A618C5D134}"/>
              </a:ext>
            </a:extLst>
          </p:cNvPr>
          <p:cNvSpPr>
            <a:spLocks noGrp="1"/>
          </p:cNvSpPr>
          <p:nvPr>
            <p:ph type="body" idx="1"/>
          </p:nvPr>
        </p:nvSpPr>
        <p:spPr>
          <a:xfrm>
            <a:off x="2933700" y="2883876"/>
            <a:ext cx="3924300" cy="864157"/>
          </a:xfrm>
        </p:spPr>
        <p:txBody>
          <a:bodyPr/>
          <a:lstStyle/>
          <a:p>
            <a:r>
              <a:rPr lang="en-US" dirty="0"/>
              <a:t>Gig economy – use of PEO</a:t>
            </a:r>
          </a:p>
        </p:txBody>
      </p:sp>
      <p:sp>
        <p:nvSpPr>
          <p:cNvPr id="4" name="Content Placeholder 3">
            <a:extLst>
              <a:ext uri="{FF2B5EF4-FFF2-40B4-BE49-F238E27FC236}">
                <a16:creationId xmlns:a16="http://schemas.microsoft.com/office/drawing/2014/main" id="{33D8731E-4977-402E-8BFD-895B4D0544CC}"/>
              </a:ext>
            </a:extLst>
          </p:cNvPr>
          <p:cNvSpPr>
            <a:spLocks noGrp="1"/>
          </p:cNvSpPr>
          <p:nvPr>
            <p:ph sz="half" idx="2"/>
          </p:nvPr>
        </p:nvSpPr>
        <p:spPr>
          <a:xfrm>
            <a:off x="2933700" y="3834606"/>
            <a:ext cx="3924300" cy="2178006"/>
          </a:xfrm>
        </p:spPr>
        <p:txBody>
          <a:bodyPr>
            <a:normAutofit lnSpcReduction="10000"/>
          </a:bodyPr>
          <a:lstStyle/>
          <a:p>
            <a:r>
              <a:rPr lang="en-US" dirty="0"/>
              <a:t>Many companies use professional employer organization (PEO) or temp agency to reduce employee costs.</a:t>
            </a:r>
          </a:p>
          <a:p>
            <a:r>
              <a:rPr lang="en-US" dirty="0"/>
              <a:t>​Temp agencies protected under §440.11(2), Fla. Stat., and so are employers who utilize them, as borrowed servants</a:t>
            </a:r>
          </a:p>
          <a:p>
            <a:r>
              <a:rPr lang="en-US" dirty="0"/>
              <a:t>Whether a person is considered a borrowed agent is typically a jury question.</a:t>
            </a:r>
          </a:p>
        </p:txBody>
      </p:sp>
      <p:sp>
        <p:nvSpPr>
          <p:cNvPr id="5" name="Text Placeholder 4">
            <a:extLst>
              <a:ext uri="{FF2B5EF4-FFF2-40B4-BE49-F238E27FC236}">
                <a16:creationId xmlns:a16="http://schemas.microsoft.com/office/drawing/2014/main" id="{91CDEC5F-B8EE-4BC1-843F-13135E6E7AB2}"/>
              </a:ext>
            </a:extLst>
          </p:cNvPr>
          <p:cNvSpPr>
            <a:spLocks noGrp="1"/>
          </p:cNvSpPr>
          <p:nvPr>
            <p:ph type="body" sz="quarter" idx="3"/>
          </p:nvPr>
        </p:nvSpPr>
        <p:spPr>
          <a:xfrm>
            <a:off x="7410173" y="2883877"/>
            <a:ext cx="3943627" cy="864157"/>
          </a:xfrm>
        </p:spPr>
        <p:txBody>
          <a:bodyPr/>
          <a:lstStyle/>
          <a:p>
            <a:r>
              <a:rPr lang="en-US" dirty="0"/>
              <a:t>Temp employees travel</a:t>
            </a:r>
          </a:p>
        </p:txBody>
      </p:sp>
      <p:sp>
        <p:nvSpPr>
          <p:cNvPr id="6" name="Content Placeholder 5">
            <a:extLst>
              <a:ext uri="{FF2B5EF4-FFF2-40B4-BE49-F238E27FC236}">
                <a16:creationId xmlns:a16="http://schemas.microsoft.com/office/drawing/2014/main" id="{50B65871-FA95-449A-B8BC-90486DE532EF}"/>
              </a:ext>
            </a:extLst>
          </p:cNvPr>
          <p:cNvSpPr>
            <a:spLocks noGrp="1"/>
          </p:cNvSpPr>
          <p:nvPr>
            <p:ph sz="quarter" idx="4"/>
          </p:nvPr>
        </p:nvSpPr>
        <p:spPr>
          <a:xfrm>
            <a:off x="7410173" y="3834606"/>
            <a:ext cx="3943627" cy="1997867"/>
          </a:xfrm>
        </p:spPr>
        <p:txBody>
          <a:bodyPr>
            <a:normAutofit lnSpcReduction="10000"/>
          </a:bodyPr>
          <a:lstStyle/>
          <a:p>
            <a:r>
              <a:rPr lang="en-US" dirty="0"/>
              <a:t>Temp employees get WC from agency, and make WC claims under that insurance</a:t>
            </a:r>
          </a:p>
          <a:p>
            <a:r>
              <a:rPr lang="en-US" dirty="0"/>
              <a:t>Such WC coverage may not protect suits against different parties</a:t>
            </a:r>
          </a:p>
          <a:p>
            <a:r>
              <a:rPr lang="en-US" dirty="0"/>
              <a:t>Temp employee assigned to trucking company, drove to fruit packer – immunity for temp agent, not for trucking or packing companies: suffered devastating injury</a:t>
            </a:r>
          </a:p>
        </p:txBody>
      </p:sp>
      <p:sp>
        <p:nvSpPr>
          <p:cNvPr id="7" name="Date Placeholder 6">
            <a:extLst>
              <a:ext uri="{FF2B5EF4-FFF2-40B4-BE49-F238E27FC236}">
                <a16:creationId xmlns:a16="http://schemas.microsoft.com/office/drawing/2014/main" id="{B2A46C4A-D036-4440-BB64-6754F4FF27C1}"/>
              </a:ext>
            </a:extLst>
          </p:cNvPr>
          <p:cNvSpPr>
            <a:spLocks noGrp="1"/>
          </p:cNvSpPr>
          <p:nvPr>
            <p:ph type="dt" sz="half" idx="10"/>
          </p:nvPr>
        </p:nvSpPr>
        <p:spPr>
          <a:xfrm>
            <a:off x="838200" y="6356350"/>
            <a:ext cx="2743200" cy="365125"/>
          </a:xfrm>
        </p:spPr>
        <p:txBody>
          <a:bodyPr/>
          <a:lstStyle/>
          <a:p>
            <a:r>
              <a:rPr lang="en-US" dirty="0"/>
              <a:t>2026-04-03</a:t>
            </a:r>
          </a:p>
        </p:txBody>
      </p:sp>
      <p:sp>
        <p:nvSpPr>
          <p:cNvPr id="8" name="Footer Placeholder 7">
            <a:extLst>
              <a:ext uri="{FF2B5EF4-FFF2-40B4-BE49-F238E27FC236}">
                <a16:creationId xmlns:a16="http://schemas.microsoft.com/office/drawing/2014/main" id="{905F172A-5D5D-43CD-A187-DA0D303F4144}"/>
              </a:ext>
            </a:extLst>
          </p:cNvPr>
          <p:cNvSpPr>
            <a:spLocks noGrp="1"/>
          </p:cNvSpPr>
          <p:nvPr>
            <p:ph type="ftr" sz="quarter" idx="11"/>
          </p:nvPr>
        </p:nvSpPr>
        <p:spPr>
          <a:xfrm>
            <a:off x="4038600" y="6356350"/>
            <a:ext cx="4114800" cy="365125"/>
          </a:xfrm>
        </p:spPr>
        <p:txBody>
          <a:bodyPr/>
          <a:lstStyle/>
          <a:p>
            <a:r>
              <a:rPr lang="en-US" dirty="0"/>
              <a:t>HELPING PEOPLE INJURED @ WORK</a:t>
            </a:r>
          </a:p>
        </p:txBody>
      </p:sp>
      <p:sp>
        <p:nvSpPr>
          <p:cNvPr id="9" name="Slide Number Placeholder 8">
            <a:extLst>
              <a:ext uri="{FF2B5EF4-FFF2-40B4-BE49-F238E27FC236}">
                <a16:creationId xmlns:a16="http://schemas.microsoft.com/office/drawing/2014/main" id="{C396FFDC-ADE8-4009-A466-A81787258E88}"/>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15</a:t>
            </a:fld>
            <a:endParaRPr lang="en-US" dirty="0"/>
          </a:p>
        </p:txBody>
      </p:sp>
    </p:spTree>
    <p:extLst>
      <p:ext uri="{BB962C8B-B14F-4D97-AF65-F5344CB8AC3E}">
        <p14:creationId xmlns:p14="http://schemas.microsoft.com/office/powerpoint/2010/main" val="16637801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A0637-CCAA-425E-A57A-6205AFDC8B8C}"/>
              </a:ext>
            </a:extLst>
          </p:cNvPr>
          <p:cNvSpPr>
            <a:spLocks noGrp="1"/>
          </p:cNvSpPr>
          <p:nvPr>
            <p:ph type="title"/>
          </p:nvPr>
        </p:nvSpPr>
        <p:spPr>
          <a:xfrm>
            <a:off x="1238250" y="522515"/>
            <a:ext cx="9710646" cy="1377306"/>
          </a:xfrm>
        </p:spPr>
        <p:txBody>
          <a:bodyPr/>
          <a:lstStyle/>
          <a:p>
            <a:r>
              <a:rPr lang="en-US" dirty="0"/>
              <a:t>Consider all options for injured workers</a:t>
            </a:r>
          </a:p>
        </p:txBody>
      </p:sp>
      <p:sp>
        <p:nvSpPr>
          <p:cNvPr id="3" name="Text Placeholder 2">
            <a:extLst>
              <a:ext uri="{FF2B5EF4-FFF2-40B4-BE49-F238E27FC236}">
                <a16:creationId xmlns:a16="http://schemas.microsoft.com/office/drawing/2014/main" id="{D851C395-6BC4-4F00-B40B-069DBBB7C08B}"/>
              </a:ext>
            </a:extLst>
          </p:cNvPr>
          <p:cNvSpPr>
            <a:spLocks noGrp="1"/>
          </p:cNvSpPr>
          <p:nvPr>
            <p:ph type="body" idx="1"/>
          </p:nvPr>
        </p:nvSpPr>
        <p:spPr>
          <a:xfrm>
            <a:off x="1243104" y="3023393"/>
            <a:ext cx="2882475" cy="768371"/>
          </a:xfrm>
        </p:spPr>
        <p:txBody>
          <a:bodyPr/>
          <a:lstStyle/>
          <a:p>
            <a:r>
              <a:rPr lang="en-US" dirty="0"/>
              <a:t>WC case benefits</a:t>
            </a:r>
          </a:p>
        </p:txBody>
      </p:sp>
      <p:sp>
        <p:nvSpPr>
          <p:cNvPr id="4" name="Content Placeholder 3">
            <a:extLst>
              <a:ext uri="{FF2B5EF4-FFF2-40B4-BE49-F238E27FC236}">
                <a16:creationId xmlns:a16="http://schemas.microsoft.com/office/drawing/2014/main" id="{A1D16151-9486-4A03-AE3A-F1CC562E0564}"/>
              </a:ext>
            </a:extLst>
          </p:cNvPr>
          <p:cNvSpPr>
            <a:spLocks noGrp="1"/>
          </p:cNvSpPr>
          <p:nvPr>
            <p:ph sz="half" idx="2"/>
          </p:nvPr>
        </p:nvSpPr>
        <p:spPr>
          <a:xfrm>
            <a:off x="1243104" y="3834606"/>
            <a:ext cx="2882475" cy="1997867"/>
          </a:xfrm>
        </p:spPr>
        <p:txBody>
          <a:bodyPr>
            <a:normAutofit/>
          </a:bodyPr>
          <a:lstStyle/>
          <a:p>
            <a:r>
              <a:rPr lang="en-US" dirty="0"/>
              <a:t>No real risk if in good faith (except to settle you quit)</a:t>
            </a:r>
          </a:p>
          <a:p>
            <a:r>
              <a:rPr lang="en-US" dirty="0"/>
              <a:t>​Fla. Stat. 440.205 – illegal to discriminate for making a claim</a:t>
            </a:r>
          </a:p>
          <a:p>
            <a:r>
              <a:rPr lang="en-US" dirty="0"/>
              <a:t>Provides lien to pursue in PI</a:t>
            </a:r>
          </a:p>
        </p:txBody>
      </p:sp>
      <p:sp>
        <p:nvSpPr>
          <p:cNvPr id="5" name="Text Placeholder 4">
            <a:extLst>
              <a:ext uri="{FF2B5EF4-FFF2-40B4-BE49-F238E27FC236}">
                <a16:creationId xmlns:a16="http://schemas.microsoft.com/office/drawing/2014/main" id="{DDE59236-37DD-4582-A2A0-3F9A13A3B55D}"/>
              </a:ext>
            </a:extLst>
          </p:cNvPr>
          <p:cNvSpPr>
            <a:spLocks noGrp="1"/>
          </p:cNvSpPr>
          <p:nvPr>
            <p:ph type="body" sz="quarter" idx="3"/>
          </p:nvPr>
        </p:nvSpPr>
        <p:spPr>
          <a:xfrm>
            <a:off x="4647665" y="3023393"/>
            <a:ext cx="2896671" cy="768371"/>
          </a:xfrm>
        </p:spPr>
        <p:txBody>
          <a:bodyPr/>
          <a:lstStyle/>
          <a:p>
            <a:r>
              <a:rPr lang="en-US" dirty="0"/>
              <a:t>Tort benefits</a:t>
            </a:r>
          </a:p>
        </p:txBody>
      </p:sp>
      <p:sp>
        <p:nvSpPr>
          <p:cNvPr id="6" name="Content Placeholder 5">
            <a:extLst>
              <a:ext uri="{FF2B5EF4-FFF2-40B4-BE49-F238E27FC236}">
                <a16:creationId xmlns:a16="http://schemas.microsoft.com/office/drawing/2014/main" id="{DE1CCF0F-F0BB-42D7-B3C2-C29336739F32}"/>
              </a:ext>
            </a:extLst>
          </p:cNvPr>
          <p:cNvSpPr>
            <a:spLocks noGrp="1"/>
          </p:cNvSpPr>
          <p:nvPr>
            <p:ph sz="quarter" idx="4"/>
          </p:nvPr>
        </p:nvSpPr>
        <p:spPr>
          <a:xfrm>
            <a:off x="4647665" y="3834606"/>
            <a:ext cx="2896671" cy="1997867"/>
          </a:xfrm>
        </p:spPr>
        <p:txBody>
          <a:bodyPr>
            <a:normAutofit/>
          </a:bodyPr>
          <a:lstStyle/>
          <a:p>
            <a:r>
              <a:rPr lang="en-US" dirty="0"/>
              <a:t>Filed in WC, so have lien</a:t>
            </a:r>
          </a:p>
          <a:p>
            <a:r>
              <a:rPr lang="en-US" dirty="0"/>
              <a:t>Hard for defense to claim meds biased</a:t>
            </a:r>
          </a:p>
          <a:p>
            <a:r>
              <a:rPr lang="en-US" dirty="0"/>
              <a:t>WC carrier could wrongly deny, then waive immunity or certain defense</a:t>
            </a:r>
          </a:p>
          <a:p>
            <a:r>
              <a:rPr lang="en-US" dirty="0"/>
              <a:t>May get WC case referral fee</a:t>
            </a:r>
          </a:p>
          <a:p>
            <a:endParaRPr lang="en-US" dirty="0"/>
          </a:p>
        </p:txBody>
      </p:sp>
      <p:sp>
        <p:nvSpPr>
          <p:cNvPr id="7" name="Text Placeholder 6">
            <a:extLst>
              <a:ext uri="{FF2B5EF4-FFF2-40B4-BE49-F238E27FC236}">
                <a16:creationId xmlns:a16="http://schemas.microsoft.com/office/drawing/2014/main" id="{1F939793-2181-4A3D-9C5A-CE676CC83EC0}"/>
              </a:ext>
            </a:extLst>
          </p:cNvPr>
          <p:cNvSpPr>
            <a:spLocks noGrp="1"/>
          </p:cNvSpPr>
          <p:nvPr>
            <p:ph type="body" idx="13"/>
          </p:nvPr>
        </p:nvSpPr>
        <p:spPr>
          <a:xfrm>
            <a:off x="8066421" y="3023393"/>
            <a:ext cx="2882475" cy="768371"/>
          </a:xfrm>
        </p:spPr>
        <p:txBody>
          <a:bodyPr/>
          <a:lstStyle/>
          <a:p>
            <a:r>
              <a:rPr lang="en-US" dirty="0"/>
              <a:t>Miscellaneous cases</a:t>
            </a:r>
          </a:p>
        </p:txBody>
      </p:sp>
      <p:sp>
        <p:nvSpPr>
          <p:cNvPr id="8" name="Content Placeholder 7">
            <a:extLst>
              <a:ext uri="{FF2B5EF4-FFF2-40B4-BE49-F238E27FC236}">
                <a16:creationId xmlns:a16="http://schemas.microsoft.com/office/drawing/2014/main" id="{C9FA0B0D-7B36-4D63-86BD-20E6E1B6A0D8}"/>
              </a:ext>
            </a:extLst>
          </p:cNvPr>
          <p:cNvSpPr>
            <a:spLocks noGrp="1"/>
          </p:cNvSpPr>
          <p:nvPr>
            <p:ph sz="half" idx="14"/>
          </p:nvPr>
        </p:nvSpPr>
        <p:spPr>
          <a:xfrm>
            <a:off x="8066421" y="3834606"/>
            <a:ext cx="2882475" cy="1997867"/>
          </a:xfrm>
        </p:spPr>
        <p:txBody>
          <a:bodyPr>
            <a:normAutofit/>
          </a:bodyPr>
          <a:lstStyle/>
          <a:p>
            <a:r>
              <a:rPr lang="en-US" dirty="0"/>
              <a:t>Med mal​</a:t>
            </a:r>
          </a:p>
          <a:p>
            <a:r>
              <a:rPr lang="en-US" dirty="0"/>
              <a:t>Product liability</a:t>
            </a:r>
          </a:p>
          <a:p>
            <a:r>
              <a:rPr lang="en-US" dirty="0"/>
              <a:t>Class action</a:t>
            </a:r>
          </a:p>
          <a:p>
            <a:r>
              <a:rPr lang="en-US" dirty="0"/>
              <a:t>Disability claim, can include private and social security cases (be aware of offsetting for WC benefits)</a:t>
            </a:r>
          </a:p>
        </p:txBody>
      </p:sp>
      <p:sp>
        <p:nvSpPr>
          <p:cNvPr id="9" name="Date Placeholder 8">
            <a:extLst>
              <a:ext uri="{FF2B5EF4-FFF2-40B4-BE49-F238E27FC236}">
                <a16:creationId xmlns:a16="http://schemas.microsoft.com/office/drawing/2014/main" id="{B86AD343-7149-4E7C-BD28-3080F25980CF}"/>
              </a:ext>
            </a:extLst>
          </p:cNvPr>
          <p:cNvSpPr>
            <a:spLocks noGrp="1"/>
          </p:cNvSpPr>
          <p:nvPr>
            <p:ph type="dt" sz="half" idx="10"/>
          </p:nvPr>
        </p:nvSpPr>
        <p:spPr>
          <a:xfrm>
            <a:off x="838200" y="6356350"/>
            <a:ext cx="2743200" cy="365125"/>
          </a:xfrm>
        </p:spPr>
        <p:txBody>
          <a:bodyPr/>
          <a:lstStyle/>
          <a:p>
            <a:r>
              <a:rPr lang="en-US" dirty="0"/>
              <a:t>2026-04-03</a:t>
            </a:r>
          </a:p>
        </p:txBody>
      </p:sp>
      <p:sp>
        <p:nvSpPr>
          <p:cNvPr id="10" name="Footer Placeholder 9">
            <a:extLst>
              <a:ext uri="{FF2B5EF4-FFF2-40B4-BE49-F238E27FC236}">
                <a16:creationId xmlns:a16="http://schemas.microsoft.com/office/drawing/2014/main" id="{A865CC01-A53B-495A-820C-BEC2680EDC42}"/>
              </a:ext>
            </a:extLst>
          </p:cNvPr>
          <p:cNvSpPr>
            <a:spLocks noGrp="1"/>
          </p:cNvSpPr>
          <p:nvPr>
            <p:ph type="ftr" sz="quarter" idx="11"/>
          </p:nvPr>
        </p:nvSpPr>
        <p:spPr>
          <a:xfrm>
            <a:off x="4038600" y="6356350"/>
            <a:ext cx="4114800" cy="365125"/>
          </a:xfrm>
        </p:spPr>
        <p:txBody>
          <a:bodyPr/>
          <a:lstStyle/>
          <a:p>
            <a:r>
              <a:rPr lang="en-US" dirty="0"/>
              <a:t>HELPING PEOPLE INJURED @ WORK</a:t>
            </a:r>
          </a:p>
        </p:txBody>
      </p:sp>
      <p:sp>
        <p:nvSpPr>
          <p:cNvPr id="11" name="Slide Number Placeholder 10">
            <a:extLst>
              <a:ext uri="{FF2B5EF4-FFF2-40B4-BE49-F238E27FC236}">
                <a16:creationId xmlns:a16="http://schemas.microsoft.com/office/drawing/2014/main" id="{7AE81C1E-A7C3-40CD-9C11-0C03A2221292}"/>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16</a:t>
            </a:fld>
            <a:endParaRPr lang="en-US" dirty="0"/>
          </a:p>
        </p:txBody>
      </p:sp>
    </p:spTree>
    <p:extLst>
      <p:ext uri="{BB962C8B-B14F-4D97-AF65-F5344CB8AC3E}">
        <p14:creationId xmlns:p14="http://schemas.microsoft.com/office/powerpoint/2010/main" val="14294294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E5F11-B7B9-4B80-8C6A-A8A7A7190B77}"/>
              </a:ext>
            </a:extLst>
          </p:cNvPr>
          <p:cNvSpPr>
            <a:spLocks noGrp="1"/>
          </p:cNvSpPr>
          <p:nvPr>
            <p:ph type="ctrTitle"/>
          </p:nvPr>
        </p:nvSpPr>
        <p:spPr>
          <a:xfrm>
            <a:off x="6991350" y="522514"/>
            <a:ext cx="4179570" cy="3341857"/>
          </a:xfrm>
        </p:spPr>
        <p:txBody>
          <a:bodyPr/>
          <a:lstStyle/>
          <a:p>
            <a:r>
              <a:rPr lang="en-US" dirty="0"/>
              <a:t>Sovereign Immunity: the king can do no wrong, notion of prima nocte</a:t>
            </a:r>
          </a:p>
        </p:txBody>
      </p:sp>
      <p:sp>
        <p:nvSpPr>
          <p:cNvPr id="3" name="Subtitle 2">
            <a:extLst>
              <a:ext uri="{FF2B5EF4-FFF2-40B4-BE49-F238E27FC236}">
                <a16:creationId xmlns:a16="http://schemas.microsoft.com/office/drawing/2014/main" id="{DA8AFAA9-633A-475C-B8ED-840A34F7294D}"/>
              </a:ext>
            </a:extLst>
          </p:cNvPr>
          <p:cNvSpPr>
            <a:spLocks noGrp="1"/>
          </p:cNvSpPr>
          <p:nvPr>
            <p:ph type="subTitle" idx="1"/>
          </p:nvPr>
        </p:nvSpPr>
        <p:spPr>
          <a:xfrm>
            <a:off x="6991350" y="3931859"/>
            <a:ext cx="4179570" cy="958923"/>
          </a:xfrm>
        </p:spPr>
        <p:txBody>
          <a:bodyPr/>
          <a:lstStyle/>
          <a:p>
            <a:r>
              <a:rPr lang="en-US" dirty="0"/>
              <a:t>Braveheart: not necessarily historically accurate, can still convey a message</a:t>
            </a:r>
          </a:p>
        </p:txBody>
      </p:sp>
      <p:pic>
        <p:nvPicPr>
          <p:cNvPr id="1026" name="Picture 2">
            <a:extLst>
              <a:ext uri="{FF2B5EF4-FFF2-40B4-BE49-F238E27FC236}">
                <a16:creationId xmlns:a16="http://schemas.microsoft.com/office/drawing/2014/main" id="{AD6642D2-098E-ED7C-9F1C-E294F79DB8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1580" y="1919288"/>
            <a:ext cx="4762499" cy="2681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21165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F5859-10C9-4588-9727-B9362E26C29D}"/>
              </a:ext>
            </a:extLst>
          </p:cNvPr>
          <p:cNvSpPr>
            <a:spLocks noGrp="1"/>
          </p:cNvSpPr>
          <p:nvPr>
            <p:ph type="title"/>
          </p:nvPr>
        </p:nvSpPr>
        <p:spPr>
          <a:xfrm>
            <a:off x="1333500" y="291403"/>
            <a:ext cx="5894614" cy="1123059"/>
          </a:xfrm>
        </p:spPr>
        <p:txBody>
          <a:bodyPr/>
          <a:lstStyle/>
          <a:p>
            <a:r>
              <a:rPr lang="en-US" dirty="0"/>
              <a:t>Florida statute §768.28</a:t>
            </a:r>
          </a:p>
        </p:txBody>
      </p:sp>
      <p:sp>
        <p:nvSpPr>
          <p:cNvPr id="3" name="Content Placeholder 2">
            <a:extLst>
              <a:ext uri="{FF2B5EF4-FFF2-40B4-BE49-F238E27FC236}">
                <a16:creationId xmlns:a16="http://schemas.microsoft.com/office/drawing/2014/main" id="{5671D7E5-EF66-4BCD-8DAA-E9061157F0BE}"/>
              </a:ext>
            </a:extLst>
          </p:cNvPr>
          <p:cNvSpPr>
            <a:spLocks noGrp="1"/>
          </p:cNvSpPr>
          <p:nvPr>
            <p:ph idx="1"/>
          </p:nvPr>
        </p:nvSpPr>
        <p:spPr>
          <a:xfrm>
            <a:off x="1333499" y="1596571"/>
            <a:ext cx="4428671" cy="4433293"/>
          </a:xfrm>
        </p:spPr>
        <p:txBody>
          <a:bodyPr>
            <a:normAutofit lnSpcReduction="10000"/>
          </a:bodyPr>
          <a:lstStyle/>
          <a:p>
            <a:pPr marL="285750" indent="-285750">
              <a:buFont typeface="Arial" panose="020B0604020202020204" pitchFamily="34" charset="0"/>
              <a:buChar char="•"/>
            </a:pPr>
            <a:r>
              <a:rPr lang="en-US" dirty="0"/>
              <a:t>Only sue government for issues it waived</a:t>
            </a:r>
          </a:p>
          <a:p>
            <a:pPr marL="742950" lvl="1" indent="-285750">
              <a:buFont typeface="Arial" panose="020B0604020202020204" pitchFamily="34" charset="0"/>
              <a:buChar char="•"/>
            </a:pPr>
            <a:r>
              <a:rPr lang="en-US" dirty="0"/>
              <a:t>For example, issues that government would be liable for if private entity, operational</a:t>
            </a:r>
          </a:p>
          <a:p>
            <a:pPr marL="742950" lvl="1" indent="-285750">
              <a:buFont typeface="Arial" panose="020B0604020202020204" pitchFamily="34" charset="0"/>
              <a:buChar char="•"/>
            </a:pPr>
            <a:r>
              <a:rPr lang="en-US" dirty="0"/>
              <a:t>Cannot sue over discretionary decisions</a:t>
            </a:r>
          </a:p>
          <a:p>
            <a:pPr marL="285750" indent="-285750">
              <a:buFont typeface="Arial" panose="020B0604020202020204" pitchFamily="34" charset="0"/>
              <a:buChar char="•"/>
            </a:pPr>
            <a:r>
              <a:rPr lang="en-US" dirty="0"/>
              <a:t>Caps: $200,000 for single person for ALL claims</a:t>
            </a:r>
          </a:p>
          <a:p>
            <a:pPr marL="742950" lvl="1" indent="-285750">
              <a:buFont typeface="Arial" panose="020B0604020202020204" pitchFamily="34" charset="0"/>
              <a:buChar char="•"/>
            </a:pPr>
            <a:r>
              <a:rPr lang="en-US" dirty="0"/>
              <a:t>Otherwise need “claims bill” lobbyist</a:t>
            </a:r>
          </a:p>
          <a:p>
            <a:pPr marL="742950" lvl="1" indent="-285750">
              <a:buFont typeface="Arial" panose="020B0604020202020204" pitchFamily="34" charset="0"/>
              <a:buChar char="•"/>
            </a:pPr>
            <a:r>
              <a:rPr lang="en-US" dirty="0"/>
              <a:t>May never get fees/costs back</a:t>
            </a:r>
          </a:p>
          <a:p>
            <a:pPr marL="742950" lvl="1" indent="-285750">
              <a:buFont typeface="Arial" panose="020B0604020202020204" pitchFamily="34" charset="0"/>
              <a:buChar char="•"/>
            </a:pPr>
            <a:r>
              <a:rPr lang="en-US" dirty="0"/>
              <a:t>Searcy Denney case: Aaron Edwards</a:t>
            </a:r>
          </a:p>
          <a:p>
            <a:pPr marL="285750" indent="-285750">
              <a:buFont typeface="Arial" panose="020B0604020202020204" pitchFamily="34" charset="0"/>
              <a:buChar char="•"/>
            </a:pPr>
            <a:r>
              <a:rPr lang="en-US" dirty="0"/>
              <a:t>Special notice requirement</a:t>
            </a:r>
          </a:p>
          <a:p>
            <a:pPr marL="285750" indent="-285750">
              <a:buFont typeface="Arial" panose="020B0604020202020204" pitchFamily="34" charset="0"/>
              <a:buChar char="•"/>
            </a:pPr>
            <a:r>
              <a:rPr lang="en-US" dirty="0"/>
              <a:t>No punitive damages</a:t>
            </a:r>
          </a:p>
          <a:p>
            <a:pPr marL="285750" indent="-285750">
              <a:buFont typeface="Arial" panose="020B0604020202020204" pitchFamily="34" charset="0"/>
              <a:buChar char="•"/>
            </a:pPr>
            <a:r>
              <a:rPr lang="en-US" dirty="0"/>
              <a:t>Requirement for feds too</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p:txBody>
      </p:sp>
      <p:sp>
        <p:nvSpPr>
          <p:cNvPr id="5" name="Date Placeholder 4">
            <a:extLst>
              <a:ext uri="{FF2B5EF4-FFF2-40B4-BE49-F238E27FC236}">
                <a16:creationId xmlns:a16="http://schemas.microsoft.com/office/drawing/2014/main" id="{9AB5BAF8-EA80-4AD4-8D83-5960C299573A}"/>
              </a:ext>
            </a:extLst>
          </p:cNvPr>
          <p:cNvSpPr>
            <a:spLocks noGrp="1"/>
          </p:cNvSpPr>
          <p:nvPr>
            <p:ph type="dt" sz="half" idx="10"/>
          </p:nvPr>
        </p:nvSpPr>
        <p:spPr>
          <a:xfrm>
            <a:off x="1333500" y="6356350"/>
            <a:ext cx="985157" cy="365125"/>
          </a:xfrm>
        </p:spPr>
        <p:txBody>
          <a:bodyPr/>
          <a:lstStyle/>
          <a:p>
            <a:r>
              <a:rPr lang="en-US" dirty="0"/>
              <a:t>2026-04-03</a:t>
            </a:r>
          </a:p>
        </p:txBody>
      </p:sp>
      <p:sp>
        <p:nvSpPr>
          <p:cNvPr id="4" name="Footer Placeholder 3">
            <a:extLst>
              <a:ext uri="{FF2B5EF4-FFF2-40B4-BE49-F238E27FC236}">
                <a16:creationId xmlns:a16="http://schemas.microsoft.com/office/drawing/2014/main" id="{36C19884-873C-4D13-BE6D-318CF07B0D12}"/>
              </a:ext>
            </a:extLst>
          </p:cNvPr>
          <p:cNvSpPr>
            <a:spLocks noGrp="1"/>
          </p:cNvSpPr>
          <p:nvPr>
            <p:ph type="ftr" sz="quarter" idx="11"/>
          </p:nvPr>
        </p:nvSpPr>
        <p:spPr>
          <a:xfrm>
            <a:off x="2669886" y="6356349"/>
            <a:ext cx="2482842" cy="365125"/>
          </a:xfrm>
        </p:spPr>
        <p:txBody>
          <a:bodyPr/>
          <a:lstStyle/>
          <a:p>
            <a:r>
              <a:rPr lang="en-US" dirty="0"/>
              <a:t>Suits involving government entities</a:t>
            </a:r>
          </a:p>
        </p:txBody>
      </p:sp>
      <p:sp>
        <p:nvSpPr>
          <p:cNvPr id="6" name="Slide Number Placeholder 5">
            <a:extLst>
              <a:ext uri="{FF2B5EF4-FFF2-40B4-BE49-F238E27FC236}">
                <a16:creationId xmlns:a16="http://schemas.microsoft.com/office/drawing/2014/main" id="{7C991F00-87A7-45A6-8029-B097FA72498D}"/>
              </a:ext>
            </a:extLst>
          </p:cNvPr>
          <p:cNvSpPr>
            <a:spLocks noGrp="1"/>
          </p:cNvSpPr>
          <p:nvPr>
            <p:ph type="sldNum" sz="quarter" idx="12"/>
          </p:nvPr>
        </p:nvSpPr>
        <p:spPr>
          <a:xfrm>
            <a:off x="5536305" y="6356350"/>
            <a:ext cx="987552" cy="365125"/>
          </a:xfrm>
        </p:spPr>
        <p:txBody>
          <a:bodyPr/>
          <a:lstStyle/>
          <a:p>
            <a:fld id="{A49DFD55-3C28-40EF-9E31-A92D2E4017FF}" type="slidenum">
              <a:rPr lang="en-US" smtClean="0"/>
              <a:pPr/>
              <a:t>18</a:t>
            </a:fld>
            <a:endParaRPr lang="en-US" dirty="0"/>
          </a:p>
        </p:txBody>
      </p:sp>
      <p:sp>
        <p:nvSpPr>
          <p:cNvPr id="8" name="TextBox 7">
            <a:extLst>
              <a:ext uri="{FF2B5EF4-FFF2-40B4-BE49-F238E27FC236}">
                <a16:creationId xmlns:a16="http://schemas.microsoft.com/office/drawing/2014/main" id="{DE5AF67B-17A6-DA2A-BFB9-86995268305D}"/>
              </a:ext>
            </a:extLst>
          </p:cNvPr>
          <p:cNvSpPr txBox="1"/>
          <p:nvPr/>
        </p:nvSpPr>
        <p:spPr>
          <a:xfrm>
            <a:off x="6096000" y="394742"/>
            <a:ext cx="6383330" cy="6326732"/>
          </a:xfrm>
          <a:prstGeom prst="rect">
            <a:avLst/>
          </a:prstGeom>
          <a:noFill/>
        </p:spPr>
        <p:txBody>
          <a:bodyPr wrap="square">
            <a:spAutoFit/>
          </a:bodyPr>
          <a:lstStyle/>
          <a:p>
            <a:pPr marL="457200" marR="914400">
              <a:lnSpc>
                <a:spcPct val="150000"/>
              </a:lnSpc>
              <a:spcBef>
                <a:spcPts val="1000"/>
              </a:spcBef>
              <a:spcAft>
                <a:spcPts val="800"/>
              </a:spcAft>
              <a:buNone/>
            </a:pPr>
            <a:r>
              <a:rPr lang="en-US" sz="1600" dirty="0">
                <a:solidFill>
                  <a:srgbClr val="404040"/>
                </a:solidFill>
                <a:effectLst/>
                <a:highlight>
                  <a:srgbClr val="FFFFFF"/>
                </a:highlight>
                <a:latin typeface="Times New Roman" panose="02020603050405020304" pitchFamily="18" charset="0"/>
                <a:ea typeface="Times New Roman" panose="02020603050405020304" pitchFamily="18" charset="0"/>
              </a:rPr>
              <a:t>(1) In accordance with s. 13, Art. X of the State Constitution, the state, for itself and for its agencies or subdivisions, hereby waives sovereign immunity for liability for torts, but only to the extent specified in this act. Actions at law against the state or any of its agencies or subdivisions to recover damages in tort for money damages against the state or its agencies or subdivisions for injury or loss of property, </a:t>
            </a:r>
            <a:r>
              <a:rPr lang="en-US" sz="1600" b="1" dirty="0">
                <a:solidFill>
                  <a:srgbClr val="404040"/>
                </a:solidFill>
                <a:effectLst/>
                <a:highlight>
                  <a:srgbClr val="FFFFFF"/>
                </a:highlight>
                <a:latin typeface="Times New Roman" panose="02020603050405020304" pitchFamily="18" charset="0"/>
                <a:ea typeface="Times New Roman" panose="02020603050405020304" pitchFamily="18" charset="0"/>
              </a:rPr>
              <a:t>personal injury</a:t>
            </a:r>
            <a:r>
              <a:rPr lang="en-US" sz="1600" dirty="0">
                <a:solidFill>
                  <a:srgbClr val="404040"/>
                </a:solidFill>
                <a:effectLst/>
                <a:highlight>
                  <a:srgbClr val="FFFFFF"/>
                </a:highlight>
                <a:latin typeface="Times New Roman" panose="02020603050405020304" pitchFamily="18" charset="0"/>
                <a:ea typeface="Times New Roman" panose="02020603050405020304" pitchFamily="18" charset="0"/>
              </a:rPr>
              <a:t>, or death </a:t>
            </a:r>
            <a:r>
              <a:rPr lang="en-US" sz="1600" b="1" dirty="0">
                <a:solidFill>
                  <a:srgbClr val="404040"/>
                </a:solidFill>
                <a:effectLst/>
                <a:highlight>
                  <a:srgbClr val="FFFFFF"/>
                </a:highlight>
                <a:latin typeface="Times New Roman" panose="02020603050405020304" pitchFamily="18" charset="0"/>
                <a:ea typeface="Times New Roman" panose="02020603050405020304" pitchFamily="18" charset="0"/>
              </a:rPr>
              <a:t>caused by the negligent or wrongful act or omission of any employee of the agency or subdivision while acting within the scope of the employee’s office or employment under circumstances in which the state or such agency or subdivision, if a private person, would be liable to the claimant, in accordance with the general laws of this state, may be prosecuted subject to the limitations specified in this act… (emphasis added)</a:t>
            </a:r>
            <a:br>
              <a:rPr lang="en-US" sz="1600" b="1" dirty="0">
                <a:solidFill>
                  <a:srgbClr val="404040"/>
                </a:solidFill>
                <a:effectLst/>
                <a:highlight>
                  <a:srgbClr val="FFFFFF"/>
                </a:highlight>
                <a:latin typeface="Times New Roman" panose="02020603050405020304" pitchFamily="18" charset="0"/>
                <a:ea typeface="Times New Roman" panose="02020603050405020304" pitchFamily="18" charset="0"/>
              </a:rPr>
            </a:br>
            <a:endParaRPr lang="en-US" sz="1600" dirty="0">
              <a:solidFill>
                <a:srgbClr val="404040"/>
              </a:solidFill>
              <a:effectLst/>
              <a:highlight>
                <a:srgbClr val="FFFFFF"/>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553529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2230F-579C-2000-F2E2-D3B63BB88462}"/>
              </a:ext>
            </a:extLst>
          </p:cNvPr>
          <p:cNvSpPr>
            <a:spLocks noGrp="1"/>
          </p:cNvSpPr>
          <p:nvPr>
            <p:ph type="title"/>
          </p:nvPr>
        </p:nvSpPr>
        <p:spPr/>
        <p:txBody>
          <a:bodyPr/>
          <a:lstStyle/>
          <a:p>
            <a:r>
              <a:rPr lang="en-US" dirty="0"/>
              <a:t>DISCRETIONARY VERSUS OPERATIONAL</a:t>
            </a:r>
          </a:p>
        </p:txBody>
      </p:sp>
      <p:sp>
        <p:nvSpPr>
          <p:cNvPr id="4" name="Date Placeholder 3">
            <a:extLst>
              <a:ext uri="{FF2B5EF4-FFF2-40B4-BE49-F238E27FC236}">
                <a16:creationId xmlns:a16="http://schemas.microsoft.com/office/drawing/2014/main" id="{D5A4E26B-F5BD-F107-3B29-D56A7E430769}"/>
              </a:ext>
            </a:extLst>
          </p:cNvPr>
          <p:cNvSpPr>
            <a:spLocks noGrp="1"/>
          </p:cNvSpPr>
          <p:nvPr>
            <p:ph type="dt" sz="half" idx="10"/>
          </p:nvPr>
        </p:nvSpPr>
        <p:spPr/>
        <p:txBody>
          <a:bodyPr/>
          <a:lstStyle/>
          <a:p>
            <a:r>
              <a:rPr lang="en-US" dirty="0"/>
              <a:t>2026-04-03</a:t>
            </a:r>
          </a:p>
        </p:txBody>
      </p:sp>
      <p:sp>
        <p:nvSpPr>
          <p:cNvPr id="5" name="Footer Placeholder 4">
            <a:extLst>
              <a:ext uri="{FF2B5EF4-FFF2-40B4-BE49-F238E27FC236}">
                <a16:creationId xmlns:a16="http://schemas.microsoft.com/office/drawing/2014/main" id="{5D3813EF-94A4-822C-160F-F072530F5C34}"/>
              </a:ext>
            </a:extLst>
          </p:cNvPr>
          <p:cNvSpPr>
            <a:spLocks noGrp="1"/>
          </p:cNvSpPr>
          <p:nvPr>
            <p:ph type="ftr" sz="quarter" idx="11"/>
          </p:nvPr>
        </p:nvSpPr>
        <p:spPr/>
        <p:txBody>
          <a:bodyPr/>
          <a:lstStyle/>
          <a:p>
            <a:r>
              <a:rPr lang="en-US" dirty="0"/>
              <a:t>Suits involving government entities</a:t>
            </a:r>
          </a:p>
        </p:txBody>
      </p:sp>
      <p:sp>
        <p:nvSpPr>
          <p:cNvPr id="6" name="Slide Number Placeholder 5">
            <a:extLst>
              <a:ext uri="{FF2B5EF4-FFF2-40B4-BE49-F238E27FC236}">
                <a16:creationId xmlns:a16="http://schemas.microsoft.com/office/drawing/2014/main" id="{97734F4C-D4D2-3CCC-B3A6-882AB0947A02}"/>
              </a:ext>
            </a:extLst>
          </p:cNvPr>
          <p:cNvSpPr>
            <a:spLocks noGrp="1"/>
          </p:cNvSpPr>
          <p:nvPr>
            <p:ph type="sldNum" sz="quarter" idx="12"/>
          </p:nvPr>
        </p:nvSpPr>
        <p:spPr/>
        <p:txBody>
          <a:bodyPr/>
          <a:lstStyle/>
          <a:p>
            <a:fld id="{A49DFD55-3C28-40EF-9E31-A92D2E4017FF}" type="slidenum">
              <a:rPr lang="en-US" smtClean="0"/>
              <a:pPr/>
              <a:t>19</a:t>
            </a:fld>
            <a:endParaRPr lang="en-US" dirty="0"/>
          </a:p>
        </p:txBody>
      </p:sp>
      <p:sp>
        <p:nvSpPr>
          <p:cNvPr id="8" name="TextBox 7">
            <a:extLst>
              <a:ext uri="{FF2B5EF4-FFF2-40B4-BE49-F238E27FC236}">
                <a16:creationId xmlns:a16="http://schemas.microsoft.com/office/drawing/2014/main" id="{6AFEDBCC-CBE3-30E1-47F3-CFCDBEAD83E5}"/>
              </a:ext>
            </a:extLst>
          </p:cNvPr>
          <p:cNvSpPr txBox="1"/>
          <p:nvPr/>
        </p:nvSpPr>
        <p:spPr>
          <a:xfrm>
            <a:off x="631885" y="1459866"/>
            <a:ext cx="10515600" cy="4464299"/>
          </a:xfrm>
          <a:prstGeom prst="rect">
            <a:avLst/>
          </a:prstGeom>
          <a:noFill/>
        </p:spPr>
        <p:txBody>
          <a:bodyPr wrap="square">
            <a:spAutoFit/>
          </a:bodyPr>
          <a:lstStyle/>
          <a:p>
            <a:pPr marL="0" marR="0" indent="457200">
              <a:lnSpc>
                <a:spcPct val="200000"/>
              </a:lnSpc>
              <a:buNone/>
            </a:pPr>
            <a:r>
              <a:rPr lang="en-US" sz="1800" i="1" dirty="0">
                <a:effectLst/>
                <a:latin typeface="Times New Roman" panose="02020603050405020304" pitchFamily="18" charset="0"/>
                <a:ea typeface="Times New Roman" panose="02020603050405020304" pitchFamily="18" charset="0"/>
              </a:rPr>
              <a:t>Marion v. City of Boca Raton</a:t>
            </a:r>
            <a:r>
              <a:rPr lang="en-US" sz="1800" dirty="0">
                <a:effectLst/>
                <a:latin typeface="Times New Roman" panose="02020603050405020304" pitchFamily="18" charset="0"/>
                <a:ea typeface="Times New Roman" panose="02020603050405020304" pitchFamily="18" charset="0"/>
              </a:rPr>
              <a:t>, 47 So. 3d 334, 336 (Fla. 2010):</a:t>
            </a:r>
          </a:p>
          <a:p>
            <a:pPr marL="914400" marR="914400">
              <a:lnSpc>
                <a:spcPct val="150000"/>
              </a:lnSpc>
              <a:spcBef>
                <a:spcPts val="1000"/>
              </a:spcBef>
              <a:spcAft>
                <a:spcPts val="800"/>
              </a:spcAft>
              <a:buNone/>
            </a:pPr>
            <a:r>
              <a:rPr lang="en-US" sz="1800" dirty="0">
                <a:solidFill>
                  <a:srgbClr val="404040"/>
                </a:solidFill>
                <a:effectLst/>
                <a:latin typeface="Times New Roman" panose="02020603050405020304" pitchFamily="18" charset="0"/>
                <a:ea typeface="Times New Roman" panose="02020603050405020304" pitchFamily="18" charset="0"/>
              </a:rPr>
              <a:t>Our supreme court established the contours of the waiver of sovereign immunity contained in section 768.28, Florida Statutes, in </a:t>
            </a:r>
            <a:r>
              <a:rPr lang="en-US" sz="1800" i="1" dirty="0">
                <a:solidFill>
                  <a:srgbClr val="404040"/>
                </a:solidFill>
                <a:effectLst/>
                <a:latin typeface="Times New Roman" panose="02020603050405020304" pitchFamily="18" charset="0"/>
                <a:ea typeface="Times New Roman" panose="02020603050405020304" pitchFamily="18" charset="0"/>
              </a:rPr>
              <a:t>Commercial Carrier Corp. v. Indian River County</a:t>
            </a:r>
            <a:r>
              <a:rPr lang="en-US" sz="1800" dirty="0">
                <a:solidFill>
                  <a:srgbClr val="404040"/>
                </a:solidFill>
                <a:effectLst/>
                <a:latin typeface="Times New Roman" panose="02020603050405020304" pitchFamily="18" charset="0"/>
                <a:ea typeface="Times New Roman" panose="02020603050405020304" pitchFamily="18" charset="0"/>
              </a:rPr>
              <a:t>, 371 So. 2d 1010 (Fla. 1979). It held that planning level decisions by the government continue to be immune, despite the statutory waiver; otherwise, in determining liability questions the judicial branch would encroach on the other branches of government in violation of the separation of powers. The statute did, however, waive immunity for operational decisions. The court explained, “Planning level functions are generally interpreted to be those requiring basic policy decisions, while operational level functions are those that implement policy.” </a:t>
            </a:r>
            <a:r>
              <a:rPr lang="en-US" sz="1800" i="1" dirty="0">
                <a:solidFill>
                  <a:srgbClr val="404040"/>
                </a:solidFill>
                <a:effectLst/>
                <a:latin typeface="Times New Roman" panose="02020603050405020304" pitchFamily="18" charset="0"/>
                <a:ea typeface="Times New Roman" panose="02020603050405020304" pitchFamily="18" charset="0"/>
              </a:rPr>
              <a:t>Id</a:t>
            </a:r>
            <a:r>
              <a:rPr lang="en-US" sz="1800" dirty="0">
                <a:solidFill>
                  <a:srgbClr val="404040"/>
                </a:solidFill>
                <a:effectLst/>
                <a:latin typeface="Times New Roman" panose="02020603050405020304" pitchFamily="18" charset="0"/>
                <a:ea typeface="Times New Roman" panose="02020603050405020304" pitchFamily="18" charset="0"/>
              </a:rPr>
              <a:t>. at 1021.</a:t>
            </a:r>
          </a:p>
        </p:txBody>
      </p:sp>
    </p:spTree>
    <p:extLst>
      <p:ext uri="{BB962C8B-B14F-4D97-AF65-F5344CB8AC3E}">
        <p14:creationId xmlns:p14="http://schemas.microsoft.com/office/powerpoint/2010/main" val="5488052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2731C-311B-46F7-A865-6C3AF6B09A47}"/>
              </a:ext>
            </a:extLst>
          </p:cNvPr>
          <p:cNvSpPr>
            <a:spLocks noGrp="1"/>
          </p:cNvSpPr>
          <p:nvPr>
            <p:ph type="title"/>
          </p:nvPr>
        </p:nvSpPr>
        <p:spPr>
          <a:xfrm>
            <a:off x="1362075" y="612949"/>
            <a:ext cx="5111750" cy="2263602"/>
          </a:xfrm>
        </p:spPr>
        <p:txBody>
          <a:bodyPr/>
          <a:lstStyle/>
          <a:p>
            <a:r>
              <a:rPr lang="en-US" sz="3800" dirty="0"/>
              <a:t>INTRODUCTION</a:t>
            </a:r>
          </a:p>
        </p:txBody>
      </p:sp>
      <p:sp>
        <p:nvSpPr>
          <p:cNvPr id="3" name="Text Placeholder 2">
            <a:extLst>
              <a:ext uri="{FF2B5EF4-FFF2-40B4-BE49-F238E27FC236}">
                <a16:creationId xmlns:a16="http://schemas.microsoft.com/office/drawing/2014/main" id="{9D5232F9-FD00-464A-9F17-619C91AEF8F3}"/>
              </a:ext>
            </a:extLst>
          </p:cNvPr>
          <p:cNvSpPr>
            <a:spLocks noGrp="1"/>
          </p:cNvSpPr>
          <p:nvPr>
            <p:ph type="body" idx="1"/>
          </p:nvPr>
        </p:nvSpPr>
        <p:spPr>
          <a:xfrm>
            <a:off x="1362075" y="5108041"/>
            <a:ext cx="5409662" cy="816335"/>
          </a:xfrm>
        </p:spPr>
        <p:txBody>
          <a:bodyPr>
            <a:normAutofit/>
          </a:bodyPr>
          <a:lstStyle/>
          <a:p>
            <a:r>
              <a:rPr lang="en-US" sz="2400" dirty="0"/>
              <a:t>Aaron Clemens – Romano Law Group</a:t>
            </a:r>
          </a:p>
        </p:txBody>
      </p:sp>
      <p:sp>
        <p:nvSpPr>
          <p:cNvPr id="4" name="Date Placeholder 3">
            <a:extLst>
              <a:ext uri="{FF2B5EF4-FFF2-40B4-BE49-F238E27FC236}">
                <a16:creationId xmlns:a16="http://schemas.microsoft.com/office/drawing/2014/main" id="{70E12647-CCB2-45E2-A9CB-A868F490497E}"/>
              </a:ext>
            </a:extLst>
          </p:cNvPr>
          <p:cNvSpPr>
            <a:spLocks noGrp="1"/>
          </p:cNvSpPr>
          <p:nvPr>
            <p:ph type="dt" sz="half" idx="10"/>
          </p:nvPr>
        </p:nvSpPr>
        <p:spPr>
          <a:xfrm>
            <a:off x="838200" y="6356350"/>
            <a:ext cx="1219200" cy="365125"/>
          </a:xfrm>
        </p:spPr>
        <p:txBody>
          <a:bodyPr/>
          <a:lstStyle/>
          <a:p>
            <a:r>
              <a:rPr lang="en-US" dirty="0"/>
              <a:t>2026-04-03</a:t>
            </a:r>
          </a:p>
        </p:txBody>
      </p:sp>
      <p:sp>
        <p:nvSpPr>
          <p:cNvPr id="5" name="Footer Placeholder 4">
            <a:extLst>
              <a:ext uri="{FF2B5EF4-FFF2-40B4-BE49-F238E27FC236}">
                <a16:creationId xmlns:a16="http://schemas.microsoft.com/office/drawing/2014/main" id="{8D51ED20-04D4-4894-B0C2-9C541A61A734}"/>
              </a:ext>
            </a:extLst>
          </p:cNvPr>
          <p:cNvSpPr>
            <a:spLocks noGrp="1"/>
          </p:cNvSpPr>
          <p:nvPr>
            <p:ph type="ftr" sz="quarter" idx="11"/>
          </p:nvPr>
        </p:nvSpPr>
        <p:spPr>
          <a:xfrm>
            <a:off x="2463800" y="6356350"/>
            <a:ext cx="3479800" cy="365125"/>
          </a:xfrm>
        </p:spPr>
        <p:txBody>
          <a:bodyPr/>
          <a:lstStyle/>
          <a:p>
            <a:endParaRPr lang="en-US" dirty="0"/>
          </a:p>
        </p:txBody>
      </p:sp>
      <p:sp>
        <p:nvSpPr>
          <p:cNvPr id="6" name="Slide Number Placeholder 5">
            <a:extLst>
              <a:ext uri="{FF2B5EF4-FFF2-40B4-BE49-F238E27FC236}">
                <a16:creationId xmlns:a16="http://schemas.microsoft.com/office/drawing/2014/main" id="{7BC1787E-7110-4989-B0B8-DD4E0ACC09DF}"/>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2</a:t>
            </a:fld>
            <a:endParaRPr lang="en-US" dirty="0"/>
          </a:p>
        </p:txBody>
      </p:sp>
      <p:pic>
        <p:nvPicPr>
          <p:cNvPr id="7" name="Picture 6" descr="A person in a suit and tie&#10;&#10;Description automatically generated">
            <a:extLst>
              <a:ext uri="{FF2B5EF4-FFF2-40B4-BE49-F238E27FC236}">
                <a16:creationId xmlns:a16="http://schemas.microsoft.com/office/drawing/2014/main" id="{DB4F771F-382A-765D-F68C-638459159344}"/>
              </a:ext>
            </a:extLst>
          </p:cNvPr>
          <p:cNvPicPr>
            <a:picLocks noChangeAspect="1"/>
          </p:cNvPicPr>
          <p:nvPr/>
        </p:nvPicPr>
        <p:blipFill>
          <a:blip r:embed="rId2"/>
          <a:stretch>
            <a:fillRect/>
          </a:stretch>
        </p:blipFill>
        <p:spPr>
          <a:xfrm>
            <a:off x="6666411" y="446315"/>
            <a:ext cx="3322978" cy="4153722"/>
          </a:xfrm>
          <a:prstGeom prst="rect">
            <a:avLst/>
          </a:prstGeom>
        </p:spPr>
      </p:pic>
    </p:spTree>
    <p:extLst>
      <p:ext uri="{BB962C8B-B14F-4D97-AF65-F5344CB8AC3E}">
        <p14:creationId xmlns:p14="http://schemas.microsoft.com/office/powerpoint/2010/main" val="35715163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C7150-387E-CD38-3945-C8E618FE16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AA68A4-7441-EFA9-3948-A2D27171B727}"/>
              </a:ext>
            </a:extLst>
          </p:cNvPr>
          <p:cNvSpPr>
            <a:spLocks noGrp="1"/>
          </p:cNvSpPr>
          <p:nvPr>
            <p:ph type="title"/>
          </p:nvPr>
        </p:nvSpPr>
        <p:spPr>
          <a:xfrm>
            <a:off x="838200" y="582877"/>
            <a:ext cx="10515600" cy="1047515"/>
          </a:xfrm>
        </p:spPr>
        <p:txBody>
          <a:bodyPr/>
          <a:lstStyle/>
          <a:p>
            <a:r>
              <a:rPr lang="en-US" dirty="0"/>
              <a:t>DEFENSE: suing over bus stop accident</a:t>
            </a:r>
          </a:p>
        </p:txBody>
      </p:sp>
      <p:sp>
        <p:nvSpPr>
          <p:cNvPr id="4" name="Date Placeholder 3">
            <a:extLst>
              <a:ext uri="{FF2B5EF4-FFF2-40B4-BE49-F238E27FC236}">
                <a16:creationId xmlns:a16="http://schemas.microsoft.com/office/drawing/2014/main" id="{B351EFB1-9D63-AB1D-48FC-817173418BCB}"/>
              </a:ext>
            </a:extLst>
          </p:cNvPr>
          <p:cNvSpPr>
            <a:spLocks noGrp="1"/>
          </p:cNvSpPr>
          <p:nvPr>
            <p:ph type="dt" sz="half" idx="10"/>
          </p:nvPr>
        </p:nvSpPr>
        <p:spPr/>
        <p:txBody>
          <a:bodyPr/>
          <a:lstStyle/>
          <a:p>
            <a:r>
              <a:rPr lang="en-US" dirty="0"/>
              <a:t>2026-04-03</a:t>
            </a:r>
          </a:p>
        </p:txBody>
      </p:sp>
      <p:sp>
        <p:nvSpPr>
          <p:cNvPr id="5" name="Footer Placeholder 4">
            <a:extLst>
              <a:ext uri="{FF2B5EF4-FFF2-40B4-BE49-F238E27FC236}">
                <a16:creationId xmlns:a16="http://schemas.microsoft.com/office/drawing/2014/main" id="{2619DD16-8AF4-00FC-CECF-EDBC355905AF}"/>
              </a:ext>
            </a:extLst>
          </p:cNvPr>
          <p:cNvSpPr>
            <a:spLocks noGrp="1"/>
          </p:cNvSpPr>
          <p:nvPr>
            <p:ph type="ftr" sz="quarter" idx="11"/>
          </p:nvPr>
        </p:nvSpPr>
        <p:spPr/>
        <p:txBody>
          <a:bodyPr/>
          <a:lstStyle/>
          <a:p>
            <a:r>
              <a:rPr lang="en-US" dirty="0"/>
              <a:t>Suits involving government entities</a:t>
            </a:r>
          </a:p>
        </p:txBody>
      </p:sp>
      <p:sp>
        <p:nvSpPr>
          <p:cNvPr id="6" name="Slide Number Placeholder 5">
            <a:extLst>
              <a:ext uri="{FF2B5EF4-FFF2-40B4-BE49-F238E27FC236}">
                <a16:creationId xmlns:a16="http://schemas.microsoft.com/office/drawing/2014/main" id="{7E029820-2347-97D9-0CDD-DDB58F950D9F}"/>
              </a:ext>
            </a:extLst>
          </p:cNvPr>
          <p:cNvSpPr>
            <a:spLocks noGrp="1"/>
          </p:cNvSpPr>
          <p:nvPr>
            <p:ph type="sldNum" sz="quarter" idx="12"/>
          </p:nvPr>
        </p:nvSpPr>
        <p:spPr/>
        <p:txBody>
          <a:bodyPr/>
          <a:lstStyle/>
          <a:p>
            <a:fld id="{A49DFD55-3C28-40EF-9E31-A92D2E4017FF}" type="slidenum">
              <a:rPr lang="en-US" smtClean="0"/>
              <a:pPr/>
              <a:t>20</a:t>
            </a:fld>
            <a:endParaRPr lang="en-US" dirty="0"/>
          </a:p>
        </p:txBody>
      </p:sp>
      <p:sp>
        <p:nvSpPr>
          <p:cNvPr id="8" name="TextBox 7">
            <a:extLst>
              <a:ext uri="{FF2B5EF4-FFF2-40B4-BE49-F238E27FC236}">
                <a16:creationId xmlns:a16="http://schemas.microsoft.com/office/drawing/2014/main" id="{70B650A3-2B57-2426-2681-84CC6F8FFA72}"/>
              </a:ext>
            </a:extLst>
          </p:cNvPr>
          <p:cNvSpPr txBox="1"/>
          <p:nvPr/>
        </p:nvSpPr>
        <p:spPr>
          <a:xfrm>
            <a:off x="649138" y="1798153"/>
            <a:ext cx="10515600" cy="3888244"/>
          </a:xfrm>
          <a:prstGeom prst="rect">
            <a:avLst/>
          </a:prstGeom>
          <a:noFill/>
        </p:spPr>
        <p:txBody>
          <a:bodyPr wrap="square">
            <a:spAutoFit/>
          </a:bodyPr>
          <a:lstStyle/>
          <a:p>
            <a:pPr indent="457200">
              <a:lnSpc>
                <a:spcPct val="200000"/>
              </a:lnSpc>
            </a:pPr>
            <a:r>
              <a:rPr lang="en-US" dirty="0"/>
              <a:t>Defense cites </a:t>
            </a:r>
            <a:r>
              <a:rPr lang="en-US" i="1" dirty="0"/>
              <a:t>Harrison v. Escambia County Sch. Bd.</a:t>
            </a:r>
            <a:r>
              <a:rPr lang="en-US" dirty="0"/>
              <a:t>, 434 So. 2d 316 (Fla. 1983), to seek dismissal of this case. See also </a:t>
            </a:r>
            <a:r>
              <a:rPr lang="en-US" i="1" dirty="0"/>
              <a:t>Francis v. School Board of Palm Beach County</a:t>
            </a:r>
            <a:r>
              <a:rPr lang="en-US" dirty="0"/>
              <a:t>, 29 So. 3d 441 (Fla. 4</a:t>
            </a:r>
            <a:r>
              <a:rPr lang="en-US" baseline="30000" dirty="0"/>
              <a:t>th</a:t>
            </a:r>
            <a:r>
              <a:rPr lang="en-US" dirty="0"/>
              <a:t> DCA 2010), </a:t>
            </a:r>
            <a:r>
              <a:rPr lang="en-US" i="1" dirty="0"/>
              <a:t>Sch. Bd. of Palm Beach County v. Edwards</a:t>
            </a:r>
            <a:r>
              <a:rPr lang="en-US" dirty="0"/>
              <a:t>, 327 So. 3d 1251, 1252 (Fla. 4</a:t>
            </a:r>
            <a:r>
              <a:rPr lang="en-US" baseline="30000" dirty="0"/>
              <a:t>th</a:t>
            </a:r>
            <a:r>
              <a:rPr lang="en-US" dirty="0"/>
              <a:t> DCA 2021); </a:t>
            </a:r>
            <a:r>
              <a:rPr lang="en-US" i="1" dirty="0"/>
              <a:t>School Board of Palm Beach County v. Delhomme</a:t>
            </a:r>
            <a:r>
              <a:rPr lang="en-US" dirty="0"/>
              <a:t>, 360 So. 3d 1145 (Fla. 4</a:t>
            </a:r>
            <a:r>
              <a:rPr lang="en-US" baseline="30000" dirty="0"/>
              <a:t>th</a:t>
            </a:r>
            <a:r>
              <a:rPr lang="en-US" dirty="0"/>
              <a:t> DCA 2023): placement of bus stop is discretionary issue. </a:t>
            </a:r>
          </a:p>
          <a:p>
            <a:pPr indent="457200">
              <a:lnSpc>
                <a:spcPct val="200000"/>
              </a:lnSpc>
            </a:pPr>
            <a:r>
              <a:rPr lang="en-US" dirty="0"/>
              <a:t>Government is NOT bound to protect students by nature of creating bus stop. No doubt, caselaw can be seen as problematic. </a:t>
            </a:r>
            <a:endParaRPr lang="en-US" sz="1800" dirty="0">
              <a:solidFill>
                <a:srgbClr val="40404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33882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42E9A-F9EB-F452-DE70-05BEB41EBB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434E6C-0056-4750-BF41-C7C5EB95AC08}"/>
              </a:ext>
            </a:extLst>
          </p:cNvPr>
          <p:cNvSpPr>
            <a:spLocks noGrp="1"/>
          </p:cNvSpPr>
          <p:nvPr>
            <p:ph type="title"/>
          </p:nvPr>
        </p:nvSpPr>
        <p:spPr>
          <a:xfrm>
            <a:off x="838200" y="220568"/>
            <a:ext cx="10515600" cy="624821"/>
          </a:xfrm>
        </p:spPr>
        <p:txBody>
          <a:bodyPr/>
          <a:lstStyle/>
          <a:p>
            <a:r>
              <a:rPr lang="en-US" dirty="0"/>
              <a:t>DISTINGUISHING bus stop accident</a:t>
            </a:r>
          </a:p>
        </p:txBody>
      </p:sp>
      <p:sp>
        <p:nvSpPr>
          <p:cNvPr id="4" name="Date Placeholder 3">
            <a:extLst>
              <a:ext uri="{FF2B5EF4-FFF2-40B4-BE49-F238E27FC236}">
                <a16:creationId xmlns:a16="http://schemas.microsoft.com/office/drawing/2014/main" id="{E1896AF0-8152-1852-7616-D73B0DDD535B}"/>
              </a:ext>
            </a:extLst>
          </p:cNvPr>
          <p:cNvSpPr>
            <a:spLocks noGrp="1"/>
          </p:cNvSpPr>
          <p:nvPr>
            <p:ph type="dt" sz="half" idx="10"/>
          </p:nvPr>
        </p:nvSpPr>
        <p:spPr/>
        <p:txBody>
          <a:bodyPr/>
          <a:lstStyle/>
          <a:p>
            <a:r>
              <a:rPr lang="en-US" dirty="0"/>
              <a:t>2026-04-03</a:t>
            </a:r>
          </a:p>
        </p:txBody>
      </p:sp>
      <p:sp>
        <p:nvSpPr>
          <p:cNvPr id="5" name="Footer Placeholder 4">
            <a:extLst>
              <a:ext uri="{FF2B5EF4-FFF2-40B4-BE49-F238E27FC236}">
                <a16:creationId xmlns:a16="http://schemas.microsoft.com/office/drawing/2014/main" id="{A2773FFF-EADA-2267-7E4E-F6446BEA5BAD}"/>
              </a:ext>
            </a:extLst>
          </p:cNvPr>
          <p:cNvSpPr>
            <a:spLocks noGrp="1"/>
          </p:cNvSpPr>
          <p:nvPr>
            <p:ph type="ftr" sz="quarter" idx="11"/>
          </p:nvPr>
        </p:nvSpPr>
        <p:spPr/>
        <p:txBody>
          <a:bodyPr/>
          <a:lstStyle/>
          <a:p>
            <a:r>
              <a:rPr lang="en-US" dirty="0"/>
              <a:t>Suits involving government entities</a:t>
            </a:r>
          </a:p>
        </p:txBody>
      </p:sp>
      <p:sp>
        <p:nvSpPr>
          <p:cNvPr id="6" name="Slide Number Placeholder 5">
            <a:extLst>
              <a:ext uri="{FF2B5EF4-FFF2-40B4-BE49-F238E27FC236}">
                <a16:creationId xmlns:a16="http://schemas.microsoft.com/office/drawing/2014/main" id="{449114A3-08F4-2046-AD82-27F8E9D84BD1}"/>
              </a:ext>
            </a:extLst>
          </p:cNvPr>
          <p:cNvSpPr>
            <a:spLocks noGrp="1"/>
          </p:cNvSpPr>
          <p:nvPr>
            <p:ph type="sldNum" sz="quarter" idx="12"/>
          </p:nvPr>
        </p:nvSpPr>
        <p:spPr/>
        <p:txBody>
          <a:bodyPr/>
          <a:lstStyle/>
          <a:p>
            <a:fld id="{A49DFD55-3C28-40EF-9E31-A92D2E4017FF}" type="slidenum">
              <a:rPr lang="en-US" smtClean="0"/>
              <a:pPr/>
              <a:t>21</a:t>
            </a:fld>
            <a:endParaRPr lang="en-US" dirty="0"/>
          </a:p>
        </p:txBody>
      </p:sp>
      <p:sp>
        <p:nvSpPr>
          <p:cNvPr id="8" name="TextBox 7">
            <a:extLst>
              <a:ext uri="{FF2B5EF4-FFF2-40B4-BE49-F238E27FC236}">
                <a16:creationId xmlns:a16="http://schemas.microsoft.com/office/drawing/2014/main" id="{A09E19D4-1408-1DB8-6555-54DF98A73468}"/>
              </a:ext>
            </a:extLst>
          </p:cNvPr>
          <p:cNvSpPr txBox="1"/>
          <p:nvPr/>
        </p:nvSpPr>
        <p:spPr>
          <a:xfrm>
            <a:off x="631885" y="845389"/>
            <a:ext cx="10515600" cy="3771802"/>
          </a:xfrm>
          <a:prstGeom prst="rect">
            <a:avLst/>
          </a:prstGeom>
          <a:noFill/>
        </p:spPr>
        <p:txBody>
          <a:bodyPr wrap="square">
            <a:spAutoFit/>
          </a:bodyPr>
          <a:lstStyle/>
          <a:p>
            <a:pPr marL="0" marR="0" indent="457200">
              <a:lnSpc>
                <a:spcPct val="200000"/>
              </a:lnSpc>
              <a:buNone/>
            </a:pPr>
            <a:r>
              <a:rPr lang="en-US" sz="1800" i="1" dirty="0">
                <a:effectLst/>
                <a:latin typeface="Times New Roman" panose="02020603050405020304" pitchFamily="18" charset="0"/>
                <a:ea typeface="Times New Roman" panose="02020603050405020304" pitchFamily="18" charset="0"/>
              </a:rPr>
              <a:t>Broward County v. </a:t>
            </a:r>
            <a:r>
              <a:rPr lang="en-US" sz="1800" i="1" dirty="0" err="1">
                <a:effectLst/>
                <a:latin typeface="Times New Roman" panose="02020603050405020304" pitchFamily="18" charset="0"/>
                <a:ea typeface="Times New Roman" panose="02020603050405020304" pitchFamily="18" charset="0"/>
              </a:rPr>
              <a:t>Manarite</a:t>
            </a:r>
            <a:r>
              <a:rPr lang="en-US" sz="1800" dirty="0">
                <a:effectLst/>
                <a:latin typeface="Times New Roman" panose="02020603050405020304" pitchFamily="18" charset="0"/>
                <a:ea typeface="Times New Roman" panose="02020603050405020304" pitchFamily="18" charset="0"/>
              </a:rPr>
              <a:t>, 333 So. 3d 1130, 1135 (Fla. 4</a:t>
            </a:r>
            <a:r>
              <a:rPr lang="en-US" sz="1800" baseline="30000" dirty="0">
                <a:effectLst/>
                <a:latin typeface="Times New Roman" panose="02020603050405020304" pitchFamily="18" charset="0"/>
                <a:ea typeface="Times New Roman" panose="02020603050405020304" pitchFamily="18" charset="0"/>
              </a:rPr>
              <a:t>th</a:t>
            </a:r>
            <a:r>
              <a:rPr lang="en-US" sz="1800" dirty="0">
                <a:effectLst/>
                <a:latin typeface="Times New Roman" panose="02020603050405020304" pitchFamily="18" charset="0"/>
                <a:ea typeface="Times New Roman" panose="02020603050405020304" pitchFamily="18" charset="0"/>
              </a:rPr>
              <a:t> DCA 2022), the Court cited </a:t>
            </a:r>
            <a:r>
              <a:rPr lang="en-US" sz="1800" i="1" dirty="0">
                <a:effectLst/>
                <a:latin typeface="Times New Roman" panose="02020603050405020304" pitchFamily="18" charset="0"/>
                <a:ea typeface="Times New Roman" panose="02020603050405020304" pitchFamily="18" charset="0"/>
              </a:rPr>
              <a:t>City of St. Petersburg v. Collom,</a:t>
            </a:r>
            <a:r>
              <a:rPr lang="en-US" sz="1800" dirty="0">
                <a:effectLst/>
                <a:latin typeface="Times New Roman" panose="02020603050405020304" pitchFamily="18" charset="0"/>
                <a:ea typeface="Times New Roman" panose="02020603050405020304" pitchFamily="18" charset="0"/>
              </a:rPr>
              <a:t> 419 So. 2d 1082 (Fla. 1982) and held:</a:t>
            </a:r>
          </a:p>
          <a:p>
            <a:pPr marL="914400" marR="914400">
              <a:lnSpc>
                <a:spcPct val="150000"/>
              </a:lnSpc>
              <a:spcBef>
                <a:spcPts val="1000"/>
              </a:spcBef>
              <a:spcAft>
                <a:spcPts val="800"/>
              </a:spcAft>
              <a:buNone/>
            </a:pPr>
            <a:r>
              <a:rPr lang="en-US" sz="1800" dirty="0">
                <a:solidFill>
                  <a:srgbClr val="404040"/>
                </a:solidFill>
                <a:effectLst/>
                <a:latin typeface="Times New Roman" panose="02020603050405020304" pitchFamily="18" charset="0"/>
                <a:ea typeface="Times New Roman" panose="02020603050405020304" pitchFamily="18" charset="0"/>
              </a:rPr>
              <a:t>The </a:t>
            </a:r>
            <a:r>
              <a:rPr lang="en-US" sz="1800" i="1" dirty="0">
                <a:solidFill>
                  <a:srgbClr val="404040"/>
                </a:solidFill>
                <a:effectLst/>
                <a:latin typeface="Times New Roman" panose="02020603050405020304" pitchFamily="18" charset="0"/>
                <a:ea typeface="Times New Roman" panose="02020603050405020304" pitchFamily="18" charset="0"/>
              </a:rPr>
              <a:t>Collom</a:t>
            </a:r>
            <a:r>
              <a:rPr lang="en-US" sz="1800" dirty="0">
                <a:solidFill>
                  <a:srgbClr val="404040"/>
                </a:solidFill>
                <a:effectLst/>
                <a:latin typeface="Times New Roman" panose="02020603050405020304" pitchFamily="18" charset="0"/>
                <a:ea typeface="Times New Roman" panose="02020603050405020304" pitchFamily="18" charset="0"/>
              </a:rPr>
              <a:t> court reasoned “it is only logical and reasonable to treat the failure to warn or correct a known danger created by government as negligence at the operational level.” </a:t>
            </a:r>
            <a:r>
              <a:rPr lang="en-US" sz="1800" i="1" dirty="0">
                <a:solidFill>
                  <a:srgbClr val="404040"/>
                </a:solidFill>
                <a:effectLst/>
                <a:latin typeface="Times New Roman" panose="02020603050405020304" pitchFamily="18" charset="0"/>
                <a:ea typeface="Times New Roman" panose="02020603050405020304" pitchFamily="18" charset="0"/>
              </a:rPr>
              <a:t>Id.</a:t>
            </a:r>
            <a:r>
              <a:rPr lang="en-US" sz="1800" dirty="0">
                <a:solidFill>
                  <a:srgbClr val="404040"/>
                </a:solidFill>
                <a:effectLst/>
                <a:latin typeface="Times New Roman" panose="02020603050405020304" pitchFamily="18" charset="0"/>
                <a:ea typeface="Times New Roman" panose="02020603050405020304" pitchFamily="18" charset="0"/>
              </a:rPr>
              <a:t> at 1086; </a:t>
            </a:r>
            <a:r>
              <a:rPr lang="en-US" sz="1800" i="1" dirty="0">
                <a:solidFill>
                  <a:srgbClr val="404040"/>
                </a:solidFill>
                <a:effectLst/>
                <a:latin typeface="Times New Roman" panose="02020603050405020304" pitchFamily="18" charset="0"/>
                <a:ea typeface="Times New Roman" panose="02020603050405020304" pitchFamily="18" charset="0"/>
              </a:rPr>
              <a:t>see also Marion v. City of Boca Raton</a:t>
            </a:r>
            <a:r>
              <a:rPr lang="en-US" sz="1800" dirty="0">
                <a:solidFill>
                  <a:srgbClr val="404040"/>
                </a:solidFill>
                <a:effectLst/>
                <a:latin typeface="Times New Roman" panose="02020603050405020304" pitchFamily="18" charset="0"/>
                <a:ea typeface="Times New Roman" panose="02020603050405020304" pitchFamily="18" charset="0"/>
              </a:rPr>
              <a:t>, 47 So. 3d 334, 337 (Fla. 4th DCA 2010) (interpreting </a:t>
            </a:r>
            <a:r>
              <a:rPr lang="en-US" sz="1800" i="1" dirty="0">
                <a:solidFill>
                  <a:srgbClr val="404040"/>
                </a:solidFill>
                <a:effectLst/>
                <a:latin typeface="Times New Roman" panose="02020603050405020304" pitchFamily="18" charset="0"/>
                <a:ea typeface="Times New Roman" panose="02020603050405020304" pitchFamily="18" charset="0"/>
              </a:rPr>
              <a:t>Collom</a:t>
            </a:r>
            <a:r>
              <a:rPr lang="en-US" sz="1800" dirty="0">
                <a:solidFill>
                  <a:srgbClr val="404040"/>
                </a:solidFill>
                <a:effectLst/>
                <a:latin typeface="Times New Roman" panose="02020603050405020304" pitchFamily="18" charset="0"/>
                <a:ea typeface="Times New Roman" panose="02020603050405020304" pitchFamily="18" charset="0"/>
              </a:rPr>
              <a:t> and </a:t>
            </a:r>
            <a:r>
              <a:rPr lang="en-US" sz="1800" i="1" dirty="0">
                <a:solidFill>
                  <a:srgbClr val="404040"/>
                </a:solidFill>
                <a:effectLst/>
                <a:latin typeface="Times New Roman" panose="02020603050405020304" pitchFamily="18" charset="0"/>
                <a:ea typeface="Times New Roman" panose="02020603050405020304" pitchFamily="18" charset="0"/>
              </a:rPr>
              <a:t>Neilson</a:t>
            </a:r>
            <a:r>
              <a:rPr lang="en-US" sz="1800" dirty="0">
                <a:solidFill>
                  <a:srgbClr val="404040"/>
                </a:solidFill>
                <a:effectLst/>
                <a:latin typeface="Times New Roman" panose="02020603050405020304" pitchFamily="18" charset="0"/>
                <a:ea typeface="Times New Roman" panose="02020603050405020304" pitchFamily="18" charset="0"/>
              </a:rPr>
              <a:t> to say that “the government has both a duty to warn of dangerous conditions </a:t>
            </a:r>
            <a:r>
              <a:rPr lang="en-US" sz="1800" i="1" dirty="0">
                <a:solidFill>
                  <a:srgbClr val="404040"/>
                </a:solidFill>
                <a:effectLst/>
                <a:latin typeface="Times New Roman" panose="02020603050405020304" pitchFamily="18" charset="0"/>
                <a:ea typeface="Times New Roman" panose="02020603050405020304" pitchFamily="18" charset="0"/>
              </a:rPr>
              <a:t>created by it</a:t>
            </a:r>
            <a:r>
              <a:rPr lang="en-US" sz="1800" dirty="0">
                <a:solidFill>
                  <a:srgbClr val="404040"/>
                </a:solidFill>
                <a:effectLst/>
                <a:latin typeface="Times New Roman" panose="02020603050405020304" pitchFamily="18" charset="0"/>
                <a:ea typeface="Times New Roman" panose="02020603050405020304" pitchFamily="18" charset="0"/>
              </a:rPr>
              <a:t>, as well as the duty to properly maintain </a:t>
            </a:r>
            <a:r>
              <a:rPr lang="en-US" sz="1800" i="1" dirty="0">
                <a:solidFill>
                  <a:srgbClr val="404040"/>
                </a:solidFill>
                <a:effectLst/>
                <a:latin typeface="Times New Roman" panose="02020603050405020304" pitchFamily="18" charset="0"/>
                <a:ea typeface="Times New Roman" panose="02020603050405020304" pitchFamily="18" charset="0"/>
              </a:rPr>
              <a:t>existing</a:t>
            </a:r>
            <a:r>
              <a:rPr lang="en-US" sz="1800" dirty="0">
                <a:solidFill>
                  <a:srgbClr val="404040"/>
                </a:solidFill>
                <a:effectLst/>
                <a:latin typeface="Times New Roman" panose="02020603050405020304" pitchFamily="18" charset="0"/>
                <a:ea typeface="Times New Roman" panose="02020603050405020304" pitchFamily="18" charset="0"/>
              </a:rPr>
              <a:t> traffic control devices”) (emphasis added).</a:t>
            </a:r>
          </a:p>
        </p:txBody>
      </p:sp>
      <p:sp>
        <p:nvSpPr>
          <p:cNvPr id="10" name="TextBox 9">
            <a:extLst>
              <a:ext uri="{FF2B5EF4-FFF2-40B4-BE49-F238E27FC236}">
                <a16:creationId xmlns:a16="http://schemas.microsoft.com/office/drawing/2014/main" id="{C25ED86C-07C6-99A1-EDF5-FCFF9C453EE4}"/>
              </a:ext>
            </a:extLst>
          </p:cNvPr>
          <p:cNvSpPr txBox="1"/>
          <p:nvPr/>
        </p:nvSpPr>
        <p:spPr>
          <a:xfrm>
            <a:off x="767751" y="4617190"/>
            <a:ext cx="10792364" cy="1669944"/>
          </a:xfrm>
          <a:prstGeom prst="rect">
            <a:avLst/>
          </a:prstGeom>
          <a:noFill/>
        </p:spPr>
        <p:txBody>
          <a:bodyPr wrap="square">
            <a:spAutoFit/>
          </a:bodyPr>
          <a:lstStyle/>
          <a:p>
            <a:pPr marL="0" marR="0" indent="457200">
              <a:lnSpc>
                <a:spcPct val="200000"/>
              </a:lnSpc>
              <a:buNone/>
            </a:pPr>
            <a:r>
              <a:rPr lang="en-US" dirty="0">
                <a:latin typeface="Times New Roman" panose="02020603050405020304" pitchFamily="18" charset="0"/>
                <a:ea typeface="Times New Roman" panose="02020603050405020304" pitchFamily="18" charset="0"/>
              </a:rPr>
              <a:t>D</a:t>
            </a:r>
            <a:r>
              <a:rPr lang="en-US" sz="1800" dirty="0">
                <a:effectLst/>
                <a:latin typeface="Times New Roman" panose="02020603050405020304" pitchFamily="18" charset="0"/>
                <a:ea typeface="Times New Roman" panose="02020603050405020304" pitchFamily="18" charset="0"/>
              </a:rPr>
              <a:t>angerous condition not just traffic, but juvenile placed, during rush hour, on wrong side of busy highway, Military Trail, despite records showing that she should have been dropped off on the correct side, where she lived. What was worse, the bus then left, abandoning A.F. on the wrong side before she could cross.</a:t>
            </a:r>
          </a:p>
        </p:txBody>
      </p:sp>
    </p:spTree>
    <p:extLst>
      <p:ext uri="{BB962C8B-B14F-4D97-AF65-F5344CB8AC3E}">
        <p14:creationId xmlns:p14="http://schemas.microsoft.com/office/powerpoint/2010/main" val="26685504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9C4A25-8C2E-2DEE-31D9-9F8448BB51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96AA45-4FA8-44D0-D56F-234DBE9F5D8F}"/>
              </a:ext>
            </a:extLst>
          </p:cNvPr>
          <p:cNvSpPr>
            <a:spLocks noGrp="1"/>
          </p:cNvSpPr>
          <p:nvPr>
            <p:ph type="title"/>
          </p:nvPr>
        </p:nvSpPr>
        <p:spPr>
          <a:xfrm>
            <a:off x="838200" y="220568"/>
            <a:ext cx="10515600" cy="624821"/>
          </a:xfrm>
        </p:spPr>
        <p:txBody>
          <a:bodyPr/>
          <a:lstStyle/>
          <a:p>
            <a:r>
              <a:rPr lang="en-US" dirty="0"/>
              <a:t>OTHER EXAMPLES: NEED FACTS, Investigation key</a:t>
            </a:r>
          </a:p>
        </p:txBody>
      </p:sp>
      <p:sp>
        <p:nvSpPr>
          <p:cNvPr id="4" name="Date Placeholder 3">
            <a:extLst>
              <a:ext uri="{FF2B5EF4-FFF2-40B4-BE49-F238E27FC236}">
                <a16:creationId xmlns:a16="http://schemas.microsoft.com/office/drawing/2014/main" id="{C55EF930-A74C-DB2F-5ED0-DBBFD1B82294}"/>
              </a:ext>
            </a:extLst>
          </p:cNvPr>
          <p:cNvSpPr>
            <a:spLocks noGrp="1"/>
          </p:cNvSpPr>
          <p:nvPr>
            <p:ph type="dt" sz="half" idx="10"/>
          </p:nvPr>
        </p:nvSpPr>
        <p:spPr/>
        <p:txBody>
          <a:bodyPr/>
          <a:lstStyle/>
          <a:p>
            <a:r>
              <a:rPr lang="en-US" dirty="0"/>
              <a:t>2026-04-03</a:t>
            </a:r>
          </a:p>
        </p:txBody>
      </p:sp>
      <p:sp>
        <p:nvSpPr>
          <p:cNvPr id="5" name="Footer Placeholder 4">
            <a:extLst>
              <a:ext uri="{FF2B5EF4-FFF2-40B4-BE49-F238E27FC236}">
                <a16:creationId xmlns:a16="http://schemas.microsoft.com/office/drawing/2014/main" id="{AFE7C484-8083-706E-DD97-6FEB254646B3}"/>
              </a:ext>
            </a:extLst>
          </p:cNvPr>
          <p:cNvSpPr>
            <a:spLocks noGrp="1"/>
          </p:cNvSpPr>
          <p:nvPr>
            <p:ph type="ftr" sz="quarter" idx="11"/>
          </p:nvPr>
        </p:nvSpPr>
        <p:spPr/>
        <p:txBody>
          <a:bodyPr/>
          <a:lstStyle/>
          <a:p>
            <a:r>
              <a:rPr lang="en-US" dirty="0"/>
              <a:t>Suits involving government entities</a:t>
            </a:r>
          </a:p>
        </p:txBody>
      </p:sp>
      <p:sp>
        <p:nvSpPr>
          <p:cNvPr id="6" name="Slide Number Placeholder 5">
            <a:extLst>
              <a:ext uri="{FF2B5EF4-FFF2-40B4-BE49-F238E27FC236}">
                <a16:creationId xmlns:a16="http://schemas.microsoft.com/office/drawing/2014/main" id="{E238CC3B-F179-9044-40AF-92EB6D9280AB}"/>
              </a:ext>
            </a:extLst>
          </p:cNvPr>
          <p:cNvSpPr>
            <a:spLocks noGrp="1"/>
          </p:cNvSpPr>
          <p:nvPr>
            <p:ph type="sldNum" sz="quarter" idx="12"/>
          </p:nvPr>
        </p:nvSpPr>
        <p:spPr/>
        <p:txBody>
          <a:bodyPr/>
          <a:lstStyle/>
          <a:p>
            <a:fld id="{A49DFD55-3C28-40EF-9E31-A92D2E4017FF}" type="slidenum">
              <a:rPr lang="en-US" smtClean="0"/>
              <a:pPr/>
              <a:t>22</a:t>
            </a:fld>
            <a:endParaRPr lang="en-US" dirty="0"/>
          </a:p>
        </p:txBody>
      </p:sp>
      <p:sp>
        <p:nvSpPr>
          <p:cNvPr id="8" name="TextBox 7">
            <a:extLst>
              <a:ext uri="{FF2B5EF4-FFF2-40B4-BE49-F238E27FC236}">
                <a16:creationId xmlns:a16="http://schemas.microsoft.com/office/drawing/2014/main" id="{37E7B7E2-36C7-9482-CF71-37D11A061C9F}"/>
              </a:ext>
            </a:extLst>
          </p:cNvPr>
          <p:cNvSpPr txBox="1"/>
          <p:nvPr/>
        </p:nvSpPr>
        <p:spPr>
          <a:xfrm>
            <a:off x="631885" y="845389"/>
            <a:ext cx="10515600" cy="6101927"/>
          </a:xfrm>
          <a:prstGeom prst="rect">
            <a:avLst/>
          </a:prstGeom>
          <a:noFill/>
        </p:spPr>
        <p:txBody>
          <a:bodyPr wrap="square">
            <a:spAutoFit/>
          </a:bodyPr>
          <a:lstStyle/>
          <a:p>
            <a:pPr marL="0" marR="0" indent="457200">
              <a:lnSpc>
                <a:spcPct val="200000"/>
              </a:lnSpc>
              <a:buNone/>
            </a:pPr>
            <a:r>
              <a:rPr lang="en-US" dirty="0">
                <a:latin typeface="Times New Roman" panose="02020603050405020304" pitchFamily="18" charset="0"/>
                <a:ea typeface="Times New Roman" panose="02020603050405020304" pitchFamily="18" charset="0"/>
              </a:rPr>
              <a:t>C</a:t>
            </a:r>
            <a:r>
              <a:rPr lang="en-US" sz="1800" dirty="0">
                <a:effectLst/>
                <a:latin typeface="Times New Roman" panose="02020603050405020304" pitchFamily="18" charset="0"/>
                <a:ea typeface="Times New Roman" panose="02020603050405020304" pitchFamily="18" charset="0"/>
              </a:rPr>
              <a:t>ounty’s negligence RE fatal accident of child</a:t>
            </a:r>
          </a:p>
          <a:p>
            <a:pPr marL="0" marR="0" indent="457200">
              <a:lnSpc>
                <a:spcPct val="200000"/>
              </a:lnSpc>
              <a:buNone/>
            </a:pPr>
            <a:r>
              <a:rPr lang="en-US" dirty="0">
                <a:solidFill>
                  <a:srgbClr val="404040"/>
                </a:solidFill>
                <a:latin typeface="Times New Roman" panose="02020603050405020304" pitchFamily="18" charset="0"/>
                <a:ea typeface="Times New Roman" panose="02020603050405020304" pitchFamily="18" charset="0"/>
              </a:rPr>
              <a:t>Factually established: </a:t>
            </a:r>
          </a:p>
          <a:p>
            <a:pPr marL="914400" indent="-285750">
              <a:lnSpc>
                <a:spcPct val="200000"/>
              </a:lnSpc>
              <a:buFont typeface="Arial" panose="020B0604020202020204" pitchFamily="34" charset="0"/>
              <a:buChar char="•"/>
            </a:pPr>
            <a:r>
              <a:rPr lang="en-US" dirty="0">
                <a:solidFill>
                  <a:srgbClr val="404040"/>
                </a:solidFill>
                <a:latin typeface="Times New Roman" panose="02020603050405020304" pitchFamily="18" charset="0"/>
                <a:ea typeface="Times New Roman" panose="02020603050405020304" pitchFamily="18" charset="0"/>
              </a:rPr>
              <a:t>	Sharp turn left, forced turn, right before major intersection</a:t>
            </a:r>
          </a:p>
          <a:p>
            <a:pPr marL="914400" indent="-285750">
              <a:lnSpc>
                <a:spcPct val="200000"/>
              </a:lnSpc>
              <a:buFont typeface="Arial" panose="020B0604020202020204" pitchFamily="34" charset="0"/>
              <a:buChar char="•"/>
            </a:pPr>
            <a:r>
              <a:rPr lang="en-US" dirty="0">
                <a:solidFill>
                  <a:srgbClr val="404040"/>
                </a:solidFill>
                <a:latin typeface="Times New Roman" panose="02020603050405020304" pitchFamily="18" charset="0"/>
                <a:ea typeface="Times New Roman" panose="02020603050405020304" pitchFamily="18" charset="0"/>
              </a:rPr>
              <a:t>	Child driving turned, T-Boned by oncoming vehicle</a:t>
            </a:r>
          </a:p>
          <a:p>
            <a:pPr marL="914400" indent="-285750">
              <a:lnSpc>
                <a:spcPct val="200000"/>
              </a:lnSpc>
              <a:buFont typeface="Arial" panose="020B0604020202020204" pitchFamily="34" charset="0"/>
              <a:buChar char="•"/>
            </a:pPr>
            <a:r>
              <a:rPr lang="en-US" dirty="0">
                <a:solidFill>
                  <a:srgbClr val="404040"/>
                </a:solidFill>
                <a:latin typeface="Times New Roman" panose="02020603050405020304" pitchFamily="18" charset="0"/>
                <a:ea typeface="Times New Roman" panose="02020603050405020304" pitchFamily="18" charset="0"/>
              </a:rPr>
              <a:t>	Our child died</a:t>
            </a:r>
          </a:p>
          <a:p>
            <a:pPr marL="0" marR="0" indent="457200">
              <a:lnSpc>
                <a:spcPct val="200000"/>
              </a:lnSpc>
              <a:buNone/>
            </a:pPr>
            <a:r>
              <a:rPr lang="en-US" dirty="0">
                <a:solidFill>
                  <a:srgbClr val="404040"/>
                </a:solidFill>
                <a:latin typeface="Times New Roman" panose="02020603050405020304" pitchFamily="18" charset="0"/>
                <a:ea typeface="Times New Roman" panose="02020603050405020304" pitchFamily="18" charset="0"/>
              </a:rPr>
              <a:t>Avoided dismissal: government created s</a:t>
            </a:r>
            <a:r>
              <a:rPr lang="en-US" sz="1800" dirty="0">
                <a:solidFill>
                  <a:srgbClr val="404040"/>
                </a:solidFill>
                <a:effectLst/>
                <a:latin typeface="Times New Roman" panose="02020603050405020304" pitchFamily="18" charset="0"/>
                <a:ea typeface="Times New Roman" panose="02020603050405020304" pitchFamily="18" charset="0"/>
              </a:rPr>
              <a:t>afety equipment</a:t>
            </a:r>
          </a:p>
          <a:p>
            <a:pPr marL="914400" marR="0" indent="-285750">
              <a:lnSpc>
                <a:spcPct val="200000"/>
              </a:lnSpc>
              <a:buFont typeface="Arial" panose="020B0604020202020204" pitchFamily="34" charset="0"/>
              <a:buChar char="•"/>
            </a:pPr>
            <a:r>
              <a:rPr lang="en-US" dirty="0">
                <a:solidFill>
                  <a:srgbClr val="404040"/>
                </a:solidFill>
                <a:latin typeface="Times New Roman" panose="02020603050405020304" pitchFamily="18" charset="0"/>
                <a:ea typeface="Times New Roman" panose="02020603050405020304" pitchFamily="18" charset="0"/>
              </a:rPr>
              <a:t>	Yield signs and reflectors</a:t>
            </a:r>
          </a:p>
          <a:p>
            <a:pPr marL="914400" marR="0" indent="-285750">
              <a:lnSpc>
                <a:spcPct val="200000"/>
              </a:lnSpc>
              <a:buFont typeface="Arial" panose="020B0604020202020204" pitchFamily="34" charset="0"/>
              <a:buChar char="•"/>
            </a:pPr>
            <a:r>
              <a:rPr lang="en-US" dirty="0">
                <a:solidFill>
                  <a:srgbClr val="404040"/>
                </a:solidFill>
                <a:latin typeface="Times New Roman" panose="02020603050405020304" pitchFamily="18" charset="0"/>
                <a:ea typeface="Times New Roman" panose="02020603050405020304" pitchFamily="18" charset="0"/>
              </a:rPr>
              <a:t>	Reflectors wore off, per pictures by FHP</a:t>
            </a:r>
          </a:p>
          <a:p>
            <a:pPr marL="914400" marR="0" indent="-285750">
              <a:lnSpc>
                <a:spcPct val="200000"/>
              </a:lnSpc>
              <a:buFont typeface="Arial" panose="020B0604020202020204" pitchFamily="34" charset="0"/>
              <a:buChar char="•"/>
            </a:pPr>
            <a:r>
              <a:rPr lang="en-US" dirty="0">
                <a:solidFill>
                  <a:srgbClr val="404040"/>
                </a:solidFill>
                <a:latin typeface="Times New Roman" panose="02020603050405020304" pitchFamily="18" charset="0"/>
                <a:ea typeface="Times New Roman" panose="02020603050405020304" pitchFamily="18" charset="0"/>
              </a:rPr>
              <a:t>	Yield sign knocked town twice, not replaced</a:t>
            </a:r>
          </a:p>
          <a:p>
            <a:pPr marL="914400" marR="0" indent="-285750">
              <a:lnSpc>
                <a:spcPct val="200000"/>
              </a:lnSpc>
              <a:buFont typeface="Arial" panose="020B0604020202020204" pitchFamily="34" charset="0"/>
              <a:buChar char="•"/>
            </a:pPr>
            <a:r>
              <a:rPr lang="en-US" dirty="0">
                <a:solidFill>
                  <a:srgbClr val="404040"/>
                </a:solidFill>
                <a:latin typeface="Times New Roman" panose="02020603050405020304" pitchFamily="18" charset="0"/>
                <a:ea typeface="Times New Roman" panose="02020603050405020304" pitchFamily="18" charset="0"/>
              </a:rPr>
              <a:t>	Argument: operational, not discretionary</a:t>
            </a:r>
          </a:p>
          <a:p>
            <a:pPr marL="0" marR="0" indent="457200">
              <a:lnSpc>
                <a:spcPct val="200000"/>
              </a:lnSpc>
              <a:buNone/>
            </a:pPr>
            <a:r>
              <a:rPr lang="en-US" dirty="0">
                <a:solidFill>
                  <a:srgbClr val="404040"/>
                </a:solidFill>
                <a:latin typeface="Times New Roman" panose="02020603050405020304" pitchFamily="18" charset="0"/>
                <a:ea typeface="Times New Roman" panose="02020603050405020304" pitchFamily="18" charset="0"/>
              </a:rPr>
              <a:t>	</a:t>
            </a:r>
            <a:endParaRPr lang="en-US" sz="1800" dirty="0">
              <a:solidFill>
                <a:srgbClr val="40404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36095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4E692-F908-B0C0-6B35-0CF7E4BEC2AA}"/>
              </a:ext>
            </a:extLst>
          </p:cNvPr>
          <p:cNvSpPr>
            <a:spLocks noGrp="1"/>
          </p:cNvSpPr>
          <p:nvPr>
            <p:ph type="title"/>
          </p:nvPr>
        </p:nvSpPr>
        <p:spPr/>
        <p:txBody>
          <a:bodyPr/>
          <a:lstStyle/>
          <a:p>
            <a:r>
              <a:rPr lang="en-US" sz="2800" i="1" dirty="0">
                <a:effectLst/>
                <a:latin typeface="Times New Roman" panose="02020603050405020304" pitchFamily="18" charset="0"/>
                <a:ea typeface="PMingLiU" panose="02020500000000000000" pitchFamily="18" charset="-120"/>
              </a:rPr>
              <a:t>Lopez v. City of Opa-Locka</a:t>
            </a:r>
            <a:br>
              <a:rPr lang="en-US" i="1" dirty="0">
                <a:latin typeface="Times New Roman" panose="02020603050405020304" pitchFamily="18" charset="0"/>
                <a:ea typeface="PMingLiU" panose="02020500000000000000" pitchFamily="18" charset="-120"/>
              </a:rPr>
            </a:br>
            <a:r>
              <a:rPr lang="en-US" sz="2800" dirty="0">
                <a:effectLst/>
                <a:latin typeface="Times New Roman" panose="02020603050405020304" pitchFamily="18" charset="0"/>
                <a:ea typeface="PMingLiU" panose="02020500000000000000" pitchFamily="18" charset="-120"/>
              </a:rPr>
              <a:t>788 F. Supp. 3d 1223, 1237-1238 (S.D. Fla. 2002) </a:t>
            </a:r>
            <a:endParaRPr lang="en-US" dirty="0"/>
          </a:p>
        </p:txBody>
      </p:sp>
      <p:sp>
        <p:nvSpPr>
          <p:cNvPr id="4" name="Date Placeholder 3">
            <a:extLst>
              <a:ext uri="{FF2B5EF4-FFF2-40B4-BE49-F238E27FC236}">
                <a16:creationId xmlns:a16="http://schemas.microsoft.com/office/drawing/2014/main" id="{B7F2663A-3128-17CB-BED5-4C2CEF49CFED}"/>
              </a:ext>
            </a:extLst>
          </p:cNvPr>
          <p:cNvSpPr>
            <a:spLocks noGrp="1"/>
          </p:cNvSpPr>
          <p:nvPr>
            <p:ph type="dt" sz="half" idx="10"/>
          </p:nvPr>
        </p:nvSpPr>
        <p:spPr/>
        <p:txBody>
          <a:bodyPr/>
          <a:lstStyle/>
          <a:p>
            <a:r>
              <a:rPr lang="en-US" dirty="0"/>
              <a:t>2026-04-03</a:t>
            </a:r>
          </a:p>
        </p:txBody>
      </p:sp>
      <p:sp>
        <p:nvSpPr>
          <p:cNvPr id="5" name="Footer Placeholder 4">
            <a:extLst>
              <a:ext uri="{FF2B5EF4-FFF2-40B4-BE49-F238E27FC236}">
                <a16:creationId xmlns:a16="http://schemas.microsoft.com/office/drawing/2014/main" id="{6D066EFD-23D0-5F0E-33B9-C787FA6AD67D}"/>
              </a:ext>
            </a:extLst>
          </p:cNvPr>
          <p:cNvSpPr>
            <a:spLocks noGrp="1"/>
          </p:cNvSpPr>
          <p:nvPr>
            <p:ph type="ftr" sz="quarter" idx="11"/>
          </p:nvPr>
        </p:nvSpPr>
        <p:spPr/>
        <p:txBody>
          <a:bodyPr/>
          <a:lstStyle/>
          <a:p>
            <a:r>
              <a:rPr lang="en-US" dirty="0"/>
              <a:t>Suits involving government entities</a:t>
            </a:r>
          </a:p>
        </p:txBody>
      </p:sp>
      <p:sp>
        <p:nvSpPr>
          <p:cNvPr id="6" name="Slide Number Placeholder 5">
            <a:extLst>
              <a:ext uri="{FF2B5EF4-FFF2-40B4-BE49-F238E27FC236}">
                <a16:creationId xmlns:a16="http://schemas.microsoft.com/office/drawing/2014/main" id="{3F3E890B-113D-1C07-8088-0F3DABC2C110}"/>
              </a:ext>
            </a:extLst>
          </p:cNvPr>
          <p:cNvSpPr>
            <a:spLocks noGrp="1"/>
          </p:cNvSpPr>
          <p:nvPr>
            <p:ph type="sldNum" sz="quarter" idx="12"/>
          </p:nvPr>
        </p:nvSpPr>
        <p:spPr/>
        <p:txBody>
          <a:bodyPr/>
          <a:lstStyle/>
          <a:p>
            <a:fld id="{A49DFD55-3C28-40EF-9E31-A92D2E4017FF}" type="slidenum">
              <a:rPr lang="en-US" smtClean="0"/>
              <a:pPr/>
              <a:t>23</a:t>
            </a:fld>
            <a:endParaRPr lang="en-US" dirty="0"/>
          </a:p>
        </p:txBody>
      </p:sp>
      <p:sp>
        <p:nvSpPr>
          <p:cNvPr id="8" name="TextBox 7">
            <a:extLst>
              <a:ext uri="{FF2B5EF4-FFF2-40B4-BE49-F238E27FC236}">
                <a16:creationId xmlns:a16="http://schemas.microsoft.com/office/drawing/2014/main" id="{945BA57B-5B02-5EB8-6EC9-C26C75152C2E}"/>
              </a:ext>
            </a:extLst>
          </p:cNvPr>
          <p:cNvSpPr txBox="1"/>
          <p:nvPr/>
        </p:nvSpPr>
        <p:spPr>
          <a:xfrm>
            <a:off x="838200" y="1459866"/>
            <a:ext cx="10515599" cy="4439933"/>
          </a:xfrm>
          <a:prstGeom prst="rect">
            <a:avLst/>
          </a:prstGeom>
          <a:noFill/>
        </p:spPr>
        <p:txBody>
          <a:bodyPr wrap="square">
            <a:spAutoFit/>
          </a:bodyPr>
          <a:lstStyle/>
          <a:p>
            <a:pPr marL="0" marR="0" indent="457200" fontAlgn="base">
              <a:lnSpc>
                <a:spcPct val="200000"/>
              </a:lnSpc>
              <a:buNone/>
            </a:pPr>
            <a:r>
              <a:rPr lang="en-US" sz="1800" dirty="0">
                <a:effectLst/>
                <a:latin typeface="Times New Roman" panose="02020603050405020304" pitchFamily="18" charset="0"/>
                <a:ea typeface="PMingLiU" panose="02020500000000000000" pitchFamily="18" charset="-120"/>
              </a:rPr>
              <a:t>The Court in </a:t>
            </a:r>
            <a:r>
              <a:rPr lang="en-US" sz="1800" i="1" dirty="0">
                <a:effectLst/>
                <a:latin typeface="Times New Roman" panose="02020603050405020304" pitchFamily="18" charset="0"/>
                <a:ea typeface="PMingLiU" panose="02020500000000000000" pitchFamily="18" charset="-120"/>
              </a:rPr>
              <a:t>Lopez</a:t>
            </a:r>
            <a:r>
              <a:rPr lang="en-US" sz="1800" dirty="0">
                <a:effectLst/>
                <a:latin typeface="Times New Roman" panose="02020603050405020304" pitchFamily="18" charset="0"/>
                <a:ea typeface="PMingLiU" panose="02020500000000000000" pitchFamily="18" charset="-120"/>
              </a:rPr>
              <a:t> at 1240 held that: “both Officers were acting within the scope of their discretionary authority [one] was in full uniform, issued police commands, drove a patrol car, and made an arrest — all while working an authorized off-duty security detail arranged through a contract between the [police] and the business.” In </a:t>
            </a:r>
            <a:r>
              <a:rPr lang="en-US" sz="1800" i="1" dirty="0">
                <a:effectLst/>
                <a:latin typeface="Times New Roman" panose="02020603050405020304" pitchFamily="18" charset="0"/>
                <a:ea typeface="PMingLiU" panose="02020500000000000000" pitchFamily="18" charset="-120"/>
              </a:rPr>
              <a:t>Lopez</a:t>
            </a:r>
            <a:r>
              <a:rPr lang="en-US" sz="1800" dirty="0">
                <a:effectLst/>
                <a:latin typeface="Times New Roman" panose="02020603050405020304" pitchFamily="18" charset="0"/>
                <a:ea typeface="PMingLiU" panose="02020500000000000000" pitchFamily="18" charset="-120"/>
              </a:rPr>
              <a:t>, the Court concluded that under </a:t>
            </a:r>
            <a:r>
              <a:rPr lang="en-US" sz="1800" i="1" dirty="0">
                <a:effectLst/>
                <a:latin typeface="Times New Roman" panose="02020603050405020304" pitchFamily="18" charset="0"/>
                <a:ea typeface="PMingLiU" panose="02020500000000000000" pitchFamily="18" charset="-120"/>
              </a:rPr>
              <a:t>Williamson v. Mills</a:t>
            </a:r>
            <a:r>
              <a:rPr lang="en-US" sz="1800" dirty="0">
                <a:effectLst/>
                <a:latin typeface="Times New Roman" panose="02020603050405020304" pitchFamily="18" charset="0"/>
                <a:ea typeface="PMingLiU" panose="02020500000000000000" pitchFamily="18" charset="-120"/>
              </a:rPr>
              <a:t>, 65 F.3d 155 (11th Cir. 1995), “crediting Plaintiff’s account, Plaintiff’s arrest followed noncriminal, non-threatening conduct that lacked any identifiable link to unlawful activity. </a:t>
            </a:r>
            <a:r>
              <a:rPr lang="en-US" sz="1800" i="1" dirty="0">
                <a:effectLst/>
                <a:latin typeface="Times New Roman" panose="02020603050405020304" pitchFamily="18" charset="0"/>
                <a:ea typeface="PMingLiU" panose="02020500000000000000" pitchFamily="18" charset="-120"/>
              </a:rPr>
              <a:t>See</a:t>
            </a:r>
            <a:r>
              <a:rPr lang="en-US" sz="1800" dirty="0">
                <a:effectLst/>
                <a:latin typeface="Times New Roman" panose="02020603050405020304" pitchFamily="18" charset="0"/>
                <a:ea typeface="PMingLiU" panose="02020500000000000000" pitchFamily="18" charset="-120"/>
              </a:rPr>
              <a:t> 65 F.3d at 156-58. That case makes clear that arresting someone engaged in facially innocent, non-disruptive behavior crosses the constitutional line.” </a:t>
            </a:r>
            <a:r>
              <a:rPr lang="en-US" sz="1800" i="1" dirty="0">
                <a:effectLst/>
                <a:latin typeface="Times New Roman" panose="02020603050405020304" pitchFamily="18" charset="0"/>
                <a:ea typeface="PMingLiU" panose="02020500000000000000" pitchFamily="18" charset="-120"/>
              </a:rPr>
              <a:t>Id.</a:t>
            </a:r>
            <a:r>
              <a:rPr lang="en-US" sz="1800" dirty="0">
                <a:effectLst/>
                <a:latin typeface="Times New Roman" panose="02020603050405020304" pitchFamily="18" charset="0"/>
                <a:ea typeface="PMingLiU" panose="02020500000000000000" pitchFamily="18" charset="-120"/>
              </a:rPr>
              <a:t> at 1245.</a:t>
            </a:r>
          </a:p>
          <a:p>
            <a:pPr marL="0" marR="0" indent="457200" fontAlgn="base">
              <a:lnSpc>
                <a:spcPct val="200000"/>
              </a:lnSpc>
              <a:buNone/>
            </a:pPr>
            <a:r>
              <a:rPr lang="en-US" i="1" dirty="0">
                <a:latin typeface="Times New Roman" panose="02020603050405020304" pitchFamily="18" charset="0"/>
                <a:ea typeface="PMingLiU" panose="02020500000000000000" pitchFamily="18" charset="-120"/>
              </a:rPr>
              <a:t>Examples</a:t>
            </a:r>
            <a:r>
              <a:rPr lang="en-US" dirty="0">
                <a:latin typeface="Times New Roman" panose="02020603050405020304" pitchFamily="18" charset="0"/>
                <a:ea typeface="PMingLiU" panose="02020500000000000000" pitchFamily="18" charset="-120"/>
              </a:rPr>
              <a:t>: trespass directed by private entity (current case I have), former case: ambulance company</a:t>
            </a:r>
            <a:endParaRPr lang="en-US" sz="1600" dirty="0">
              <a:effectLst/>
              <a:latin typeface="Times New Roman" panose="02020603050405020304" pitchFamily="18" charset="0"/>
              <a:ea typeface="PMingLiU" panose="02020500000000000000" pitchFamily="18" charset="-120"/>
            </a:endParaRPr>
          </a:p>
        </p:txBody>
      </p:sp>
    </p:spTree>
    <p:extLst>
      <p:ext uri="{BB962C8B-B14F-4D97-AF65-F5344CB8AC3E}">
        <p14:creationId xmlns:p14="http://schemas.microsoft.com/office/powerpoint/2010/main" val="39501109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9AB1E-4C75-E76F-64D9-F2262918D3A4}"/>
              </a:ext>
            </a:extLst>
          </p:cNvPr>
          <p:cNvSpPr>
            <a:spLocks noGrp="1"/>
          </p:cNvSpPr>
          <p:nvPr>
            <p:ph type="title"/>
          </p:nvPr>
        </p:nvSpPr>
        <p:spPr>
          <a:xfrm>
            <a:off x="5476875" y="1145093"/>
            <a:ext cx="5111750" cy="874207"/>
          </a:xfrm>
        </p:spPr>
        <p:txBody>
          <a:bodyPr/>
          <a:lstStyle/>
          <a:p>
            <a:r>
              <a:rPr lang="en-US" dirty="0"/>
              <a:t>Questions if sovereign entity may be involved</a:t>
            </a:r>
          </a:p>
        </p:txBody>
      </p:sp>
      <p:sp>
        <p:nvSpPr>
          <p:cNvPr id="3" name="Text Placeholder 2">
            <a:extLst>
              <a:ext uri="{FF2B5EF4-FFF2-40B4-BE49-F238E27FC236}">
                <a16:creationId xmlns:a16="http://schemas.microsoft.com/office/drawing/2014/main" id="{78A41917-DE4E-601B-B4D0-BEF27A4C5A7B}"/>
              </a:ext>
            </a:extLst>
          </p:cNvPr>
          <p:cNvSpPr>
            <a:spLocks noGrp="1"/>
          </p:cNvSpPr>
          <p:nvPr>
            <p:ph type="body" idx="1"/>
          </p:nvPr>
        </p:nvSpPr>
        <p:spPr>
          <a:xfrm>
            <a:off x="5476875" y="2019299"/>
            <a:ext cx="5111750" cy="3990975"/>
          </a:xfrm>
        </p:spPr>
        <p:txBody>
          <a:bodyPr>
            <a:normAutofit/>
          </a:bodyPr>
          <a:lstStyle/>
          <a:p>
            <a:pPr marL="285750" indent="-285750">
              <a:buFont typeface="Arial" panose="020B0604020202020204" pitchFamily="34" charset="0"/>
              <a:buChar char="•"/>
            </a:pPr>
            <a:r>
              <a:rPr lang="en-US" dirty="0"/>
              <a:t>Is it truly action of sovereign entity?</a:t>
            </a:r>
          </a:p>
          <a:p>
            <a:pPr marL="285750" indent="-285750">
              <a:buFont typeface="Arial" panose="020B0604020202020204" pitchFamily="34" charset="0"/>
              <a:buChar char="•"/>
            </a:pPr>
            <a:r>
              <a:rPr lang="en-US" dirty="0"/>
              <a:t>Could it be a private entity?</a:t>
            </a:r>
          </a:p>
          <a:p>
            <a:pPr marL="285750" indent="-285750">
              <a:buFont typeface="Arial" panose="020B0604020202020204" pitchFamily="34" charset="0"/>
              <a:buChar char="•"/>
            </a:pPr>
            <a:r>
              <a:rPr lang="en-US" dirty="0"/>
              <a:t>Claims for off-duty police working private details</a:t>
            </a:r>
          </a:p>
          <a:p>
            <a:pPr marL="742950" lvl="1" indent="-285750">
              <a:buFont typeface="Arial" panose="020B0604020202020204" pitchFamily="34" charset="0"/>
              <a:buChar char="•"/>
            </a:pPr>
            <a:r>
              <a:rPr lang="en-US" sz="1400" dirty="0"/>
              <a:t>Medical facility</a:t>
            </a:r>
          </a:p>
          <a:p>
            <a:pPr marL="742950" lvl="1" indent="-285750">
              <a:buFont typeface="Arial" panose="020B0604020202020204" pitchFamily="34" charset="0"/>
              <a:buChar char="•"/>
            </a:pPr>
            <a:r>
              <a:rPr lang="en-US" sz="1400" dirty="0"/>
              <a:t>Hotel</a:t>
            </a:r>
          </a:p>
          <a:p>
            <a:pPr marL="742950" lvl="1" indent="-285750">
              <a:buFont typeface="Arial" panose="020B0604020202020204" pitchFamily="34" charset="0"/>
              <a:buChar char="•"/>
            </a:pPr>
            <a:r>
              <a:rPr lang="en-US" sz="1400" dirty="0"/>
              <a:t>Retail establishment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Are police acting in “official” capacity, or more like private citizens working for private company?</a:t>
            </a:r>
          </a:p>
          <a:p>
            <a:pPr marL="285750" indent="-285750">
              <a:buFont typeface="Arial" panose="020B0604020202020204" pitchFamily="34" charset="0"/>
              <a:buChar char="•"/>
            </a:pPr>
            <a:r>
              <a:rPr lang="en-US" dirty="0"/>
              <a:t>Not necessarily settled question.</a:t>
            </a:r>
          </a:p>
          <a:p>
            <a:pPr marL="285750" indent="-285750">
              <a:buFont typeface="Arial" panose="020B0604020202020204" pitchFamily="34" charset="0"/>
              <a:buChar char="•"/>
            </a:pPr>
            <a:r>
              <a:rPr lang="en-US" dirty="0"/>
              <a:t>Questions for Courts:</a:t>
            </a:r>
          </a:p>
          <a:p>
            <a:pPr marL="742950" lvl="1" indent="-285750">
              <a:buFont typeface="Arial" panose="020B0604020202020204" pitchFamily="34" charset="0"/>
              <a:buChar char="•"/>
            </a:pPr>
            <a:r>
              <a:rPr lang="en-US" sz="1400" dirty="0"/>
              <a:t>Can a private company “buy” sovereign immunity?</a:t>
            </a:r>
          </a:p>
          <a:p>
            <a:pPr lvl="1"/>
            <a:endParaRPr lang="en-US" dirty="0"/>
          </a:p>
        </p:txBody>
      </p:sp>
      <p:sp>
        <p:nvSpPr>
          <p:cNvPr id="4" name="Date Placeholder 3">
            <a:extLst>
              <a:ext uri="{FF2B5EF4-FFF2-40B4-BE49-F238E27FC236}">
                <a16:creationId xmlns:a16="http://schemas.microsoft.com/office/drawing/2014/main" id="{2C7A6DF0-D40B-E960-9763-E077012908A5}"/>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DD3AC03C-7A7B-CB42-3C72-0964AF01087F}"/>
              </a:ext>
            </a:extLst>
          </p:cNvPr>
          <p:cNvSpPr>
            <a:spLocks noGrp="1"/>
          </p:cNvSpPr>
          <p:nvPr>
            <p:ph type="ftr" sz="quarter" idx="11"/>
          </p:nvPr>
        </p:nvSpPr>
        <p:spPr/>
        <p:txBody>
          <a:bodyPr/>
          <a:lstStyle/>
          <a:p>
            <a:r>
              <a:rPr lang="en-US" dirty="0"/>
              <a:t>Suits involving government entities</a:t>
            </a:r>
          </a:p>
        </p:txBody>
      </p:sp>
      <p:sp>
        <p:nvSpPr>
          <p:cNvPr id="6" name="Slide Number Placeholder 5">
            <a:extLst>
              <a:ext uri="{FF2B5EF4-FFF2-40B4-BE49-F238E27FC236}">
                <a16:creationId xmlns:a16="http://schemas.microsoft.com/office/drawing/2014/main" id="{972B8CD9-16BB-1F92-7251-B91F77B8366E}"/>
              </a:ext>
            </a:extLst>
          </p:cNvPr>
          <p:cNvSpPr>
            <a:spLocks noGrp="1"/>
          </p:cNvSpPr>
          <p:nvPr>
            <p:ph type="sldNum" sz="quarter" idx="12"/>
          </p:nvPr>
        </p:nvSpPr>
        <p:spPr/>
        <p:txBody>
          <a:bodyPr/>
          <a:lstStyle/>
          <a:p>
            <a:fld id="{A49DFD55-3C28-40EF-9E31-A92D2E4017FF}" type="slidenum">
              <a:rPr lang="en-US" smtClean="0"/>
              <a:pPr/>
              <a:t>24</a:t>
            </a:fld>
            <a:endParaRPr lang="en-US" dirty="0"/>
          </a:p>
        </p:txBody>
      </p:sp>
    </p:spTree>
    <p:extLst>
      <p:ext uri="{BB962C8B-B14F-4D97-AF65-F5344CB8AC3E}">
        <p14:creationId xmlns:p14="http://schemas.microsoft.com/office/powerpoint/2010/main" val="26245910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C2C65-95D3-C4E3-B455-47D73D04762C}"/>
              </a:ext>
            </a:extLst>
          </p:cNvPr>
          <p:cNvSpPr>
            <a:spLocks noGrp="1"/>
          </p:cNvSpPr>
          <p:nvPr>
            <p:ph type="title"/>
          </p:nvPr>
        </p:nvSpPr>
        <p:spPr>
          <a:xfrm>
            <a:off x="838200" y="134303"/>
            <a:ext cx="10515600" cy="1694497"/>
          </a:xfrm>
        </p:spPr>
        <p:txBody>
          <a:bodyPr/>
          <a:lstStyle/>
          <a:p>
            <a:r>
              <a:rPr lang="en-US" dirty="0"/>
              <a:t>Can a private entity ‘purchase’ sovereign immunity </a:t>
            </a:r>
          </a:p>
        </p:txBody>
      </p:sp>
      <p:sp>
        <p:nvSpPr>
          <p:cNvPr id="4" name="Date Placeholder 3">
            <a:extLst>
              <a:ext uri="{FF2B5EF4-FFF2-40B4-BE49-F238E27FC236}">
                <a16:creationId xmlns:a16="http://schemas.microsoft.com/office/drawing/2014/main" id="{06CBA8B9-28B6-9526-FC5E-9914F4D6F86D}"/>
              </a:ext>
            </a:extLst>
          </p:cNvPr>
          <p:cNvSpPr>
            <a:spLocks noGrp="1"/>
          </p:cNvSpPr>
          <p:nvPr>
            <p:ph type="dt" sz="half" idx="10"/>
          </p:nvPr>
        </p:nvSpPr>
        <p:spPr/>
        <p:txBody>
          <a:bodyPr/>
          <a:lstStyle/>
          <a:p>
            <a:r>
              <a:rPr lang="en-US" dirty="0"/>
              <a:t>2026-04-03</a:t>
            </a:r>
          </a:p>
        </p:txBody>
      </p:sp>
      <p:sp>
        <p:nvSpPr>
          <p:cNvPr id="5" name="Footer Placeholder 4">
            <a:extLst>
              <a:ext uri="{FF2B5EF4-FFF2-40B4-BE49-F238E27FC236}">
                <a16:creationId xmlns:a16="http://schemas.microsoft.com/office/drawing/2014/main" id="{4ECD5748-4A0B-0455-0D71-3FB52BAC54AD}"/>
              </a:ext>
            </a:extLst>
          </p:cNvPr>
          <p:cNvSpPr>
            <a:spLocks noGrp="1"/>
          </p:cNvSpPr>
          <p:nvPr>
            <p:ph type="ftr" sz="quarter" idx="11"/>
          </p:nvPr>
        </p:nvSpPr>
        <p:spPr/>
        <p:txBody>
          <a:bodyPr/>
          <a:lstStyle/>
          <a:p>
            <a:r>
              <a:rPr lang="en-US" dirty="0"/>
              <a:t>Suits involving government entities</a:t>
            </a:r>
          </a:p>
        </p:txBody>
      </p:sp>
      <p:sp>
        <p:nvSpPr>
          <p:cNvPr id="6" name="Slide Number Placeholder 5">
            <a:extLst>
              <a:ext uri="{FF2B5EF4-FFF2-40B4-BE49-F238E27FC236}">
                <a16:creationId xmlns:a16="http://schemas.microsoft.com/office/drawing/2014/main" id="{2D56D5E9-33BE-EA97-E0C6-E59C0FDE84E3}"/>
              </a:ext>
            </a:extLst>
          </p:cNvPr>
          <p:cNvSpPr>
            <a:spLocks noGrp="1"/>
          </p:cNvSpPr>
          <p:nvPr>
            <p:ph type="sldNum" sz="quarter" idx="12"/>
          </p:nvPr>
        </p:nvSpPr>
        <p:spPr/>
        <p:txBody>
          <a:bodyPr/>
          <a:lstStyle/>
          <a:p>
            <a:fld id="{A49DFD55-3C28-40EF-9E31-A92D2E4017FF}" type="slidenum">
              <a:rPr lang="en-US" smtClean="0"/>
              <a:pPr/>
              <a:t>25</a:t>
            </a:fld>
            <a:endParaRPr lang="en-US" dirty="0"/>
          </a:p>
        </p:txBody>
      </p:sp>
      <p:sp>
        <p:nvSpPr>
          <p:cNvPr id="8" name="TextBox 7">
            <a:extLst>
              <a:ext uri="{FF2B5EF4-FFF2-40B4-BE49-F238E27FC236}">
                <a16:creationId xmlns:a16="http://schemas.microsoft.com/office/drawing/2014/main" id="{085CECD9-A3EA-62BD-C70A-D9061BCF84DB}"/>
              </a:ext>
            </a:extLst>
          </p:cNvPr>
          <p:cNvSpPr txBox="1"/>
          <p:nvPr/>
        </p:nvSpPr>
        <p:spPr>
          <a:xfrm>
            <a:off x="838200" y="2184400"/>
            <a:ext cx="10677525" cy="3505062"/>
          </a:xfrm>
          <a:prstGeom prst="rect">
            <a:avLst/>
          </a:prstGeom>
          <a:noFill/>
        </p:spPr>
        <p:txBody>
          <a:bodyPr wrap="square">
            <a:spAutoFit/>
          </a:bodyPr>
          <a:lstStyle/>
          <a:p>
            <a:pPr marL="0" marR="0" indent="457200">
              <a:lnSpc>
                <a:spcPct val="200000"/>
              </a:lnSpc>
              <a:buNone/>
            </a:pPr>
            <a:r>
              <a:rPr lang="en-US" sz="1800" i="1" spc="-20" dirty="0">
                <a:solidFill>
                  <a:srgbClr val="000000"/>
                </a:solidFill>
                <a:effectLst/>
                <a:latin typeface="Times New Roman" panose="02020603050405020304" pitchFamily="18" charset="0"/>
                <a:ea typeface="Times New Roman" panose="02020603050405020304" pitchFamily="18" charset="0"/>
              </a:rPr>
              <a:t>Andrew v. Shands at Lake Shore, Inc</a:t>
            </a:r>
            <a:r>
              <a:rPr lang="en-US" sz="1800" spc="-20" dirty="0">
                <a:solidFill>
                  <a:srgbClr val="000000"/>
                </a:solidFill>
                <a:effectLst/>
                <a:latin typeface="Times New Roman" panose="02020603050405020304" pitchFamily="18" charset="0"/>
                <a:ea typeface="Times New Roman" panose="02020603050405020304" pitchFamily="18" charset="0"/>
              </a:rPr>
              <a:t>., 970 So. 2d 887, 890 (Fla. 1</a:t>
            </a:r>
            <a:r>
              <a:rPr lang="en-US" sz="1800" spc="-20" baseline="30000" dirty="0">
                <a:solidFill>
                  <a:srgbClr val="000000"/>
                </a:solidFill>
                <a:effectLst/>
                <a:latin typeface="Times New Roman" panose="02020603050405020304" pitchFamily="18" charset="0"/>
                <a:ea typeface="Times New Roman" panose="02020603050405020304" pitchFamily="18" charset="0"/>
              </a:rPr>
              <a:t>st</a:t>
            </a:r>
            <a:r>
              <a:rPr lang="en-US" sz="1800" spc="-20" dirty="0">
                <a:solidFill>
                  <a:srgbClr val="000000"/>
                </a:solidFill>
                <a:effectLst/>
                <a:latin typeface="Times New Roman" panose="02020603050405020304" pitchFamily="18" charset="0"/>
                <a:ea typeface="Times New Roman" panose="02020603050405020304" pitchFamily="18" charset="0"/>
              </a:rPr>
              <a:t> DCA 2007) “holding that section 768.28(9)(a) does not effectively immunize a private company that is responsible for the conduct of a state employee [is] supported by the decision in </a:t>
            </a:r>
            <a:r>
              <a:rPr lang="en-US" sz="1800" i="1" spc="-20" dirty="0">
                <a:solidFill>
                  <a:srgbClr val="000000"/>
                </a:solidFill>
                <a:effectLst/>
                <a:latin typeface="Times New Roman" panose="02020603050405020304" pitchFamily="18" charset="0"/>
                <a:ea typeface="Times New Roman" panose="02020603050405020304" pitchFamily="18" charset="0"/>
              </a:rPr>
              <a:t>Jaar v. University of Miami,</a:t>
            </a:r>
            <a:r>
              <a:rPr lang="en-US" sz="1800" spc="-20" dirty="0">
                <a:solidFill>
                  <a:srgbClr val="000000"/>
                </a:solidFill>
                <a:effectLst/>
                <a:latin typeface="Times New Roman" panose="02020603050405020304" pitchFamily="18" charset="0"/>
                <a:ea typeface="Times New Roman" panose="02020603050405020304" pitchFamily="18" charset="0"/>
              </a:rPr>
              <a:t> 474 So. 2d 239 (Fla. 3d DCA 1985).”</a:t>
            </a:r>
            <a:endParaRPr lang="en-US" sz="1600" dirty="0">
              <a:effectLst/>
              <a:latin typeface="Times New Roman" panose="02020603050405020304" pitchFamily="18" charset="0"/>
              <a:ea typeface="PMingLiU" panose="02020500000000000000" pitchFamily="18" charset="-120"/>
            </a:endParaRPr>
          </a:p>
          <a:p>
            <a:pPr marL="0" marR="0" indent="457200">
              <a:lnSpc>
                <a:spcPct val="200000"/>
              </a:lnSpc>
              <a:buNone/>
            </a:pPr>
            <a:r>
              <a:rPr lang="en-US" sz="1800" spc="-20" dirty="0">
                <a:solidFill>
                  <a:srgbClr val="000000"/>
                </a:solidFill>
                <a:effectLst/>
                <a:latin typeface="Times New Roman" panose="02020603050405020304" pitchFamily="18" charset="0"/>
                <a:ea typeface="Times New Roman" panose="02020603050405020304" pitchFamily="18" charset="0"/>
              </a:rPr>
              <a:t>In </a:t>
            </a:r>
            <a:r>
              <a:rPr lang="en-US" sz="1800" i="1" spc="-20" dirty="0">
                <a:solidFill>
                  <a:srgbClr val="000000"/>
                </a:solidFill>
                <a:effectLst/>
                <a:latin typeface="Times New Roman" panose="02020603050405020304" pitchFamily="18" charset="0"/>
                <a:ea typeface="Times New Roman" panose="02020603050405020304" pitchFamily="18" charset="0"/>
              </a:rPr>
              <a:t>Andrew</a:t>
            </a:r>
            <a:r>
              <a:rPr lang="en-US" sz="1800" spc="-20" dirty="0">
                <a:solidFill>
                  <a:srgbClr val="000000"/>
                </a:solidFill>
                <a:effectLst/>
                <a:latin typeface="Times New Roman" panose="02020603050405020304" pitchFamily="18" charset="0"/>
                <a:ea typeface="Times New Roman" panose="02020603050405020304" pitchFamily="18" charset="0"/>
              </a:rPr>
              <a:t>, the Court cited </a:t>
            </a:r>
            <a:r>
              <a:rPr lang="en-US" sz="1800" i="1" spc="-20" dirty="0">
                <a:solidFill>
                  <a:srgbClr val="000000"/>
                </a:solidFill>
                <a:effectLst/>
                <a:latin typeface="Times New Roman" panose="02020603050405020304" pitchFamily="18" charset="0"/>
                <a:ea typeface="Times New Roman" panose="02020603050405020304" pitchFamily="18" charset="0"/>
              </a:rPr>
              <a:t>Jaar</a:t>
            </a:r>
            <a:r>
              <a:rPr lang="en-US" sz="1800" spc="-20" dirty="0">
                <a:solidFill>
                  <a:srgbClr val="000000"/>
                </a:solidFill>
                <a:effectLst/>
                <a:latin typeface="Times New Roman" panose="02020603050405020304" pitchFamily="18" charset="0"/>
                <a:ea typeface="Times New Roman" panose="02020603050405020304" pitchFamily="18" charset="0"/>
              </a:rPr>
              <a:t> at 245 to: </a:t>
            </a:r>
            <a:endParaRPr lang="en-US" sz="1600" dirty="0">
              <a:effectLst/>
              <a:latin typeface="Times New Roman" panose="02020603050405020304" pitchFamily="18" charset="0"/>
              <a:ea typeface="PMingLiU" panose="02020500000000000000" pitchFamily="18" charset="-120"/>
            </a:endParaRPr>
          </a:p>
          <a:p>
            <a:pPr marL="914400" marR="914400">
              <a:lnSpc>
                <a:spcPct val="150000"/>
              </a:lnSpc>
              <a:buNone/>
            </a:pPr>
            <a:r>
              <a:rPr lang="en-US" sz="1800" spc="-20" dirty="0">
                <a:solidFill>
                  <a:srgbClr val="000000"/>
                </a:solidFill>
                <a:effectLst/>
                <a:latin typeface="Times New Roman" panose="02020603050405020304" pitchFamily="18" charset="0"/>
                <a:ea typeface="Times New Roman" panose="02020603050405020304" pitchFamily="18" charset="0"/>
              </a:rPr>
              <a:t>[T]he sovereign immunity which limits the liability of the Trust shields the doctors. On the other hand, the immunity which attaches to an agent does not revert to its principal. The University receives no sovereign immunity protection from the doctors' relationships to the trust.</a:t>
            </a:r>
            <a:endParaRPr lang="en-US" sz="1600" dirty="0">
              <a:effectLst/>
              <a:latin typeface="Times New Roman" panose="02020603050405020304" pitchFamily="18" charset="0"/>
              <a:ea typeface="PMingLiU" panose="02020500000000000000" pitchFamily="18" charset="-120"/>
            </a:endParaRPr>
          </a:p>
        </p:txBody>
      </p:sp>
    </p:spTree>
    <p:extLst>
      <p:ext uri="{BB962C8B-B14F-4D97-AF65-F5344CB8AC3E}">
        <p14:creationId xmlns:p14="http://schemas.microsoft.com/office/powerpoint/2010/main" val="11586366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3BD443-4494-B69D-EC3E-8CB63B0EC2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1C850A-D582-BA38-BFD6-17092C3CA9DF}"/>
              </a:ext>
            </a:extLst>
          </p:cNvPr>
          <p:cNvSpPr>
            <a:spLocks noGrp="1"/>
          </p:cNvSpPr>
          <p:nvPr>
            <p:ph type="title"/>
          </p:nvPr>
        </p:nvSpPr>
        <p:spPr>
          <a:xfrm>
            <a:off x="838200" y="134303"/>
            <a:ext cx="10515600" cy="2075497"/>
          </a:xfrm>
        </p:spPr>
        <p:txBody>
          <a:bodyPr/>
          <a:lstStyle/>
          <a:p>
            <a:r>
              <a:rPr lang="en-US" i="1" dirty="0"/>
              <a:t>ANDREWS</a:t>
            </a:r>
            <a:r>
              <a:rPr lang="en-US" dirty="0"/>
              <a:t>: purpose of sovereign immunity to protect public purse, not any private companies</a:t>
            </a:r>
          </a:p>
        </p:txBody>
      </p:sp>
      <p:sp>
        <p:nvSpPr>
          <p:cNvPr id="4" name="Date Placeholder 3">
            <a:extLst>
              <a:ext uri="{FF2B5EF4-FFF2-40B4-BE49-F238E27FC236}">
                <a16:creationId xmlns:a16="http://schemas.microsoft.com/office/drawing/2014/main" id="{A9C7EB68-43A2-D23A-98D8-1925D997EEEC}"/>
              </a:ext>
            </a:extLst>
          </p:cNvPr>
          <p:cNvSpPr>
            <a:spLocks noGrp="1"/>
          </p:cNvSpPr>
          <p:nvPr>
            <p:ph type="dt" sz="half" idx="10"/>
          </p:nvPr>
        </p:nvSpPr>
        <p:spPr/>
        <p:txBody>
          <a:bodyPr/>
          <a:lstStyle/>
          <a:p>
            <a:r>
              <a:rPr lang="en-US" dirty="0"/>
              <a:t>2026-04-03</a:t>
            </a:r>
          </a:p>
        </p:txBody>
      </p:sp>
      <p:sp>
        <p:nvSpPr>
          <p:cNvPr id="5" name="Footer Placeholder 4">
            <a:extLst>
              <a:ext uri="{FF2B5EF4-FFF2-40B4-BE49-F238E27FC236}">
                <a16:creationId xmlns:a16="http://schemas.microsoft.com/office/drawing/2014/main" id="{FAFD2DC5-6A21-E525-4014-DDE39C8BB591}"/>
              </a:ext>
            </a:extLst>
          </p:cNvPr>
          <p:cNvSpPr>
            <a:spLocks noGrp="1"/>
          </p:cNvSpPr>
          <p:nvPr>
            <p:ph type="ftr" sz="quarter" idx="11"/>
          </p:nvPr>
        </p:nvSpPr>
        <p:spPr/>
        <p:txBody>
          <a:bodyPr/>
          <a:lstStyle/>
          <a:p>
            <a:r>
              <a:rPr lang="en-US" dirty="0"/>
              <a:t>Suits involving government entities</a:t>
            </a:r>
          </a:p>
        </p:txBody>
      </p:sp>
      <p:sp>
        <p:nvSpPr>
          <p:cNvPr id="6" name="Slide Number Placeholder 5">
            <a:extLst>
              <a:ext uri="{FF2B5EF4-FFF2-40B4-BE49-F238E27FC236}">
                <a16:creationId xmlns:a16="http://schemas.microsoft.com/office/drawing/2014/main" id="{17FB1D88-A735-3E46-C185-2CA2C1E8A90C}"/>
              </a:ext>
            </a:extLst>
          </p:cNvPr>
          <p:cNvSpPr>
            <a:spLocks noGrp="1"/>
          </p:cNvSpPr>
          <p:nvPr>
            <p:ph type="sldNum" sz="quarter" idx="12"/>
          </p:nvPr>
        </p:nvSpPr>
        <p:spPr/>
        <p:txBody>
          <a:bodyPr/>
          <a:lstStyle/>
          <a:p>
            <a:fld id="{A49DFD55-3C28-40EF-9E31-A92D2E4017FF}" type="slidenum">
              <a:rPr lang="en-US" smtClean="0"/>
              <a:pPr/>
              <a:t>26</a:t>
            </a:fld>
            <a:endParaRPr lang="en-US" dirty="0"/>
          </a:p>
        </p:txBody>
      </p:sp>
      <p:sp>
        <p:nvSpPr>
          <p:cNvPr id="8" name="TextBox 7">
            <a:extLst>
              <a:ext uri="{FF2B5EF4-FFF2-40B4-BE49-F238E27FC236}">
                <a16:creationId xmlns:a16="http://schemas.microsoft.com/office/drawing/2014/main" id="{57F4E072-B035-3345-8A0A-C822820DE18E}"/>
              </a:ext>
            </a:extLst>
          </p:cNvPr>
          <p:cNvSpPr txBox="1"/>
          <p:nvPr/>
        </p:nvSpPr>
        <p:spPr>
          <a:xfrm>
            <a:off x="838200" y="2536825"/>
            <a:ext cx="10677525" cy="2777940"/>
          </a:xfrm>
          <a:prstGeom prst="rect">
            <a:avLst/>
          </a:prstGeom>
          <a:noFill/>
        </p:spPr>
        <p:txBody>
          <a:bodyPr wrap="square">
            <a:spAutoFit/>
          </a:bodyPr>
          <a:lstStyle/>
          <a:p>
            <a:pPr marL="0" marR="0" indent="457200">
              <a:lnSpc>
                <a:spcPct val="200000"/>
              </a:lnSpc>
              <a:buNone/>
            </a:pPr>
            <a:r>
              <a:rPr lang="en-US" sz="1800" spc="-20" dirty="0">
                <a:solidFill>
                  <a:srgbClr val="000000"/>
                </a:solidFill>
                <a:effectLst/>
                <a:latin typeface="Times New Roman" panose="02020603050405020304" pitchFamily="18" charset="0"/>
                <a:ea typeface="Times New Roman" panose="02020603050405020304" pitchFamily="18" charset="0"/>
              </a:rPr>
              <a:t>The Court </a:t>
            </a:r>
            <a:r>
              <a:rPr lang="en-US" spc="-20" dirty="0">
                <a:solidFill>
                  <a:srgbClr val="000000"/>
                </a:solidFill>
                <a:latin typeface="Times New Roman" panose="02020603050405020304" pitchFamily="18" charset="0"/>
                <a:ea typeface="Times New Roman" panose="02020603050405020304" pitchFamily="18" charset="0"/>
              </a:rPr>
              <a:t>in </a:t>
            </a:r>
            <a:r>
              <a:rPr lang="en-US" i="1" spc="-20" dirty="0">
                <a:solidFill>
                  <a:srgbClr val="000000"/>
                </a:solidFill>
                <a:latin typeface="Times New Roman" panose="02020603050405020304" pitchFamily="18" charset="0"/>
                <a:ea typeface="Times New Roman" panose="02020603050405020304" pitchFamily="18" charset="0"/>
              </a:rPr>
              <a:t>Andrews</a:t>
            </a:r>
            <a:r>
              <a:rPr lang="en-US" spc="-20" dirty="0">
                <a:solidFill>
                  <a:srgbClr val="000000"/>
                </a:solidFill>
                <a:latin typeface="Times New Roman" panose="02020603050405020304" pitchFamily="18" charset="0"/>
                <a:ea typeface="Times New Roman" panose="02020603050405020304" pitchFamily="18" charset="0"/>
              </a:rPr>
              <a:t> </a:t>
            </a:r>
            <a:r>
              <a:rPr lang="en-US" sz="1800" spc="-20" dirty="0">
                <a:solidFill>
                  <a:srgbClr val="000000"/>
                </a:solidFill>
                <a:effectLst/>
                <a:latin typeface="Times New Roman" panose="02020603050405020304" pitchFamily="18" charset="0"/>
                <a:ea typeface="Times New Roman" panose="02020603050405020304" pitchFamily="18" charset="0"/>
              </a:rPr>
              <a:t>went on to quote </a:t>
            </a:r>
            <a:r>
              <a:rPr lang="en-US" sz="1800" i="1" spc="-20" dirty="0">
                <a:solidFill>
                  <a:srgbClr val="000000"/>
                </a:solidFill>
                <a:effectLst/>
                <a:latin typeface="Times New Roman" panose="02020603050405020304" pitchFamily="18" charset="0"/>
                <a:ea typeface="Times New Roman" panose="02020603050405020304" pitchFamily="18" charset="0"/>
              </a:rPr>
              <a:t>Spangler v. Florida State Turnpike Authority,</a:t>
            </a:r>
            <a:r>
              <a:rPr lang="en-US" sz="1800" spc="-20" dirty="0">
                <a:solidFill>
                  <a:srgbClr val="000000"/>
                </a:solidFill>
                <a:effectLst/>
                <a:latin typeface="Times New Roman" panose="02020603050405020304" pitchFamily="18" charset="0"/>
                <a:ea typeface="Times New Roman" panose="02020603050405020304" pitchFamily="18" charset="0"/>
              </a:rPr>
              <a:t> 106 So. 2d 421 (Fla. 1958) [where] the court noted that “[t]he legislative purpose in enacting sovereign immunity statutes is to protect the public from ‘profligate encroachments on the public treasury.’” </a:t>
            </a:r>
            <a:r>
              <a:rPr lang="en-US" sz="1800" i="1" spc="-20" dirty="0">
                <a:solidFill>
                  <a:srgbClr val="000000"/>
                </a:solidFill>
                <a:effectLst/>
                <a:latin typeface="Times New Roman" panose="02020603050405020304" pitchFamily="18" charset="0"/>
                <a:ea typeface="Times New Roman" panose="02020603050405020304" pitchFamily="18" charset="0"/>
              </a:rPr>
              <a:t>Jaar,</a:t>
            </a:r>
            <a:r>
              <a:rPr lang="en-US" sz="1800" spc="-20" dirty="0">
                <a:solidFill>
                  <a:srgbClr val="000000"/>
                </a:solidFill>
                <a:effectLst/>
                <a:latin typeface="Times New Roman" panose="02020603050405020304" pitchFamily="18" charset="0"/>
                <a:ea typeface="Times New Roman" panose="02020603050405020304" pitchFamily="18" charset="0"/>
              </a:rPr>
              <a:t> 474 So. 2d at 245. Because the University of Miami is a private educational institution, the court reasoned, any liability it incurs for the negligence of its agents has no effect on the public treasury.” </a:t>
            </a:r>
            <a:r>
              <a:rPr lang="en-US" sz="1800" i="1" spc="-20" dirty="0">
                <a:solidFill>
                  <a:srgbClr val="000000"/>
                </a:solidFill>
                <a:effectLst/>
                <a:latin typeface="Times New Roman" panose="02020603050405020304" pitchFamily="18" charset="0"/>
                <a:ea typeface="Times New Roman" panose="02020603050405020304" pitchFamily="18" charset="0"/>
              </a:rPr>
              <a:t>Id</a:t>
            </a:r>
            <a:r>
              <a:rPr lang="en-US" sz="1800" spc="-20" dirty="0">
                <a:solidFill>
                  <a:srgbClr val="000000"/>
                </a:solidFill>
                <a:effectLst/>
                <a:latin typeface="Times New Roman" panose="02020603050405020304" pitchFamily="18" charset="0"/>
                <a:ea typeface="Times New Roman" panose="02020603050405020304" pitchFamily="18" charset="0"/>
              </a:rPr>
              <a:t>. at 890-91. </a:t>
            </a:r>
          </a:p>
        </p:txBody>
      </p:sp>
    </p:spTree>
    <p:extLst>
      <p:ext uri="{BB962C8B-B14F-4D97-AF65-F5344CB8AC3E}">
        <p14:creationId xmlns:p14="http://schemas.microsoft.com/office/powerpoint/2010/main" val="15111538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D9DFCF1-C767-DD12-75A6-04D8BE7D21D3}"/>
              </a:ext>
            </a:extLst>
          </p:cNvPr>
          <p:cNvSpPr>
            <a:spLocks noGrp="1"/>
          </p:cNvSpPr>
          <p:nvPr>
            <p:ph type="body" idx="1"/>
          </p:nvPr>
        </p:nvSpPr>
        <p:spPr>
          <a:xfrm>
            <a:off x="5172074" y="1247775"/>
            <a:ext cx="6372225" cy="4752976"/>
          </a:xfrm>
        </p:spPr>
        <p:txBody>
          <a:bodyPr>
            <a:normAutofit/>
          </a:bodyPr>
          <a:lstStyle/>
          <a:p>
            <a:r>
              <a:rPr lang="en-US" sz="1600" i="1" dirty="0"/>
              <a:t>Andrew</a:t>
            </a:r>
            <a:r>
              <a:rPr lang="en-US" sz="1600" dirty="0"/>
              <a:t> also hold that “[t]he idea that the government can now enter into favorable leases and contracts based at least in part on the government’s ability to expand its umbrella of sovereign immunity to favor some private enterprises over others is an idea that warrants very close scrutiny.” </a:t>
            </a:r>
          </a:p>
          <a:p>
            <a:r>
              <a:rPr lang="en-US" sz="1600" b="1" i="1" u="sng" dirty="0"/>
              <a:t>We agree. Sovereign immunity belongs to the government. </a:t>
            </a:r>
          </a:p>
          <a:p>
            <a:r>
              <a:rPr lang="en-US" sz="1600" dirty="0"/>
              <a:t>It is not a device that can be manipulated to limit the liability of a private enterprise.” (citing </a:t>
            </a:r>
            <a:r>
              <a:rPr lang="en-US" sz="1600" i="1" dirty="0"/>
              <a:t>Univ. of Fla. Bd. of </a:t>
            </a:r>
            <a:r>
              <a:rPr lang="en-US" sz="1600" i="1" dirty="0" err="1"/>
              <a:t>Trs</a:t>
            </a:r>
            <a:r>
              <a:rPr lang="en-US" sz="1600" i="1" dirty="0"/>
              <a:t>. v. Morris</a:t>
            </a:r>
            <a:r>
              <a:rPr lang="en-US" sz="1600" dirty="0"/>
              <a:t>, 975 So. 2d 493, 498 (Fla. 2d DCA 2007) (“It is obviously more economic to run any business or profession if one has limited liability. It is easier to compete with other businesses or professionals if one can avoid the costs and liabilities that the competitor cannot avoid. The idea that the government can now enter into favorable leases and contracts based at least in part on the government's ability to expand its umbrella of sovereign immunity to favor some private enterprises over others is an idea that warrants very close scrutiny.”). (EMPHASIS ADDED)</a:t>
            </a:r>
          </a:p>
        </p:txBody>
      </p:sp>
      <p:sp>
        <p:nvSpPr>
          <p:cNvPr id="4" name="Date Placeholder 3">
            <a:extLst>
              <a:ext uri="{FF2B5EF4-FFF2-40B4-BE49-F238E27FC236}">
                <a16:creationId xmlns:a16="http://schemas.microsoft.com/office/drawing/2014/main" id="{9982ACFA-BD5E-B0E0-6C8D-628BA074700F}"/>
              </a:ext>
            </a:extLst>
          </p:cNvPr>
          <p:cNvSpPr>
            <a:spLocks noGrp="1"/>
          </p:cNvSpPr>
          <p:nvPr>
            <p:ph type="dt" sz="half" idx="10"/>
          </p:nvPr>
        </p:nvSpPr>
        <p:spPr/>
        <p:txBody>
          <a:bodyPr/>
          <a:lstStyle/>
          <a:p>
            <a:r>
              <a:rPr lang="en-US" dirty="0"/>
              <a:t>2026-04-03</a:t>
            </a:r>
          </a:p>
        </p:txBody>
      </p:sp>
      <p:sp>
        <p:nvSpPr>
          <p:cNvPr id="5" name="Footer Placeholder 4">
            <a:extLst>
              <a:ext uri="{FF2B5EF4-FFF2-40B4-BE49-F238E27FC236}">
                <a16:creationId xmlns:a16="http://schemas.microsoft.com/office/drawing/2014/main" id="{46C0A6FE-4C8D-BBAC-250A-AEC8F77937E7}"/>
              </a:ext>
            </a:extLst>
          </p:cNvPr>
          <p:cNvSpPr>
            <a:spLocks noGrp="1"/>
          </p:cNvSpPr>
          <p:nvPr>
            <p:ph type="ftr" sz="quarter" idx="11"/>
          </p:nvPr>
        </p:nvSpPr>
        <p:spPr/>
        <p:txBody>
          <a:bodyPr/>
          <a:lstStyle/>
          <a:p>
            <a:r>
              <a:rPr lang="en-US" dirty="0"/>
              <a:t>Suits involving government entities</a:t>
            </a:r>
          </a:p>
        </p:txBody>
      </p:sp>
      <p:sp>
        <p:nvSpPr>
          <p:cNvPr id="6" name="Slide Number Placeholder 5">
            <a:extLst>
              <a:ext uri="{FF2B5EF4-FFF2-40B4-BE49-F238E27FC236}">
                <a16:creationId xmlns:a16="http://schemas.microsoft.com/office/drawing/2014/main" id="{8DCEB181-7EBF-2192-3BF8-5EEF2F9989DD}"/>
              </a:ext>
            </a:extLst>
          </p:cNvPr>
          <p:cNvSpPr>
            <a:spLocks noGrp="1"/>
          </p:cNvSpPr>
          <p:nvPr>
            <p:ph type="sldNum" sz="quarter" idx="12"/>
          </p:nvPr>
        </p:nvSpPr>
        <p:spPr/>
        <p:txBody>
          <a:bodyPr/>
          <a:lstStyle/>
          <a:p>
            <a:fld id="{A49DFD55-3C28-40EF-9E31-A92D2E4017FF}" type="slidenum">
              <a:rPr lang="en-US" smtClean="0"/>
              <a:pPr/>
              <a:t>27</a:t>
            </a:fld>
            <a:endParaRPr lang="en-US" dirty="0"/>
          </a:p>
        </p:txBody>
      </p:sp>
      <p:sp>
        <p:nvSpPr>
          <p:cNvPr id="7" name="AutoShape 2" descr="'No Kings' 2026: List of protest times, locations across Arizona ...">
            <a:extLst>
              <a:ext uri="{FF2B5EF4-FFF2-40B4-BE49-F238E27FC236}">
                <a16:creationId xmlns:a16="http://schemas.microsoft.com/office/drawing/2014/main" id="{97248AB6-03C3-6407-29E3-E68140DF1CD6}"/>
              </a:ext>
            </a:extLst>
          </p:cNvPr>
          <p:cNvSpPr>
            <a:spLocks noGrp="1" noChangeAspect="1" noChangeArrowheads="1"/>
          </p:cNvSpPr>
          <p:nvPr>
            <p:ph type="title"/>
          </p:nvPr>
        </p:nvSpPr>
        <p:spPr bwMode="auto">
          <a:xfrm>
            <a:off x="320675" y="1297478"/>
            <a:ext cx="5111750" cy="97898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en-US" dirty="0">
                <a:highlight>
                  <a:srgbClr val="FF0000"/>
                </a:highlight>
              </a:rPr>
              <a:t>PRIVATE ENTITY DESERVE PROTECTION LIKE A KING?</a:t>
            </a:r>
          </a:p>
        </p:txBody>
      </p:sp>
      <p:pic>
        <p:nvPicPr>
          <p:cNvPr id="2056" name="Picture 8" descr="35+ No Kings protest sign ideas for kids">
            <a:extLst>
              <a:ext uri="{FF2B5EF4-FFF2-40B4-BE49-F238E27FC236}">
                <a16:creationId xmlns:a16="http://schemas.microsoft.com/office/drawing/2014/main" id="{5E849745-44E6-4949-89A8-70962C60E4C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311" t="13149" r="34764" b="20275"/>
          <a:stretch>
            <a:fillRect/>
          </a:stretch>
        </p:blipFill>
        <p:spPr bwMode="auto">
          <a:xfrm>
            <a:off x="503237" y="2849547"/>
            <a:ext cx="4286250" cy="2578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3940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F19B5-0740-D6B1-5B52-5B4582DD55D5}"/>
              </a:ext>
            </a:extLst>
          </p:cNvPr>
          <p:cNvSpPr>
            <a:spLocks noGrp="1"/>
          </p:cNvSpPr>
          <p:nvPr>
            <p:ph type="title"/>
          </p:nvPr>
        </p:nvSpPr>
        <p:spPr>
          <a:xfrm>
            <a:off x="1362075" y="612949"/>
            <a:ext cx="5111750" cy="1293490"/>
          </a:xfrm>
        </p:spPr>
        <p:txBody>
          <a:bodyPr/>
          <a:lstStyle/>
          <a:p>
            <a:r>
              <a:rPr lang="en-US" dirty="0"/>
              <a:t>IS sovereign entity ACTUALLY TO BLAME OR JUST INVOLVED</a:t>
            </a:r>
          </a:p>
        </p:txBody>
      </p:sp>
      <p:sp>
        <p:nvSpPr>
          <p:cNvPr id="3" name="Text Placeholder 2">
            <a:extLst>
              <a:ext uri="{FF2B5EF4-FFF2-40B4-BE49-F238E27FC236}">
                <a16:creationId xmlns:a16="http://schemas.microsoft.com/office/drawing/2014/main" id="{B3EA68CC-BD8F-C8F2-6837-99E639C9A08D}"/>
              </a:ext>
            </a:extLst>
          </p:cNvPr>
          <p:cNvSpPr>
            <a:spLocks noGrp="1"/>
          </p:cNvSpPr>
          <p:nvPr>
            <p:ph type="body" idx="1"/>
          </p:nvPr>
        </p:nvSpPr>
        <p:spPr>
          <a:xfrm>
            <a:off x="1362075" y="2009953"/>
            <a:ext cx="5111750" cy="4235097"/>
          </a:xfrm>
        </p:spPr>
        <p:txBody>
          <a:bodyPr>
            <a:normAutofit lnSpcReduction="10000"/>
          </a:bodyPr>
          <a:lstStyle/>
          <a:p>
            <a:pPr marL="285750" indent="-285750">
              <a:buFont typeface="Arial" panose="020B0604020202020204" pitchFamily="34" charset="0"/>
              <a:buChar char="•"/>
            </a:pPr>
            <a:r>
              <a:rPr lang="en-US" dirty="0"/>
              <a:t>Is tort the fault of a sovereign entity?</a:t>
            </a:r>
          </a:p>
          <a:p>
            <a:pPr marL="285750" indent="-285750">
              <a:buFont typeface="Arial" panose="020B0604020202020204" pitchFamily="34" charset="0"/>
              <a:buChar char="•"/>
            </a:pPr>
            <a:r>
              <a:rPr lang="en-US" dirty="0"/>
              <a:t>Could it be the fault of private entity?</a:t>
            </a:r>
          </a:p>
          <a:p>
            <a:pPr marL="285750" indent="-285750">
              <a:buFont typeface="Arial" panose="020B0604020202020204" pitchFamily="34" charset="0"/>
              <a:buChar char="•"/>
            </a:pPr>
            <a:r>
              <a:rPr lang="en-US" dirty="0"/>
              <a:t>Claims for wrongful death</a:t>
            </a:r>
          </a:p>
          <a:p>
            <a:pPr marL="742950" lvl="1" indent="-285750">
              <a:buFont typeface="Arial" panose="020B0604020202020204" pitchFamily="34" charset="0"/>
              <a:buChar char="•"/>
            </a:pPr>
            <a:r>
              <a:rPr lang="en-US" sz="1400" dirty="0"/>
              <a:t>Police involved death</a:t>
            </a:r>
          </a:p>
          <a:p>
            <a:pPr marL="1200150" lvl="2" indent="-285750">
              <a:buFont typeface="Arial" panose="020B0604020202020204" pitchFamily="34" charset="0"/>
              <a:buChar char="•"/>
            </a:pPr>
            <a:r>
              <a:rPr lang="en-US" sz="1200" dirty="0"/>
              <a:t>Police bear any blame?</a:t>
            </a:r>
          </a:p>
          <a:p>
            <a:pPr marL="1200150" lvl="2" indent="-285750">
              <a:buFont typeface="Arial" panose="020B0604020202020204" pitchFamily="34" charset="0"/>
              <a:buChar char="•"/>
            </a:pPr>
            <a:r>
              <a:rPr lang="en-US" sz="1200" dirty="0"/>
              <a:t>Private entity, in fact, responsible?</a:t>
            </a:r>
          </a:p>
          <a:p>
            <a:pPr marL="1200150" lvl="2" indent="-285750">
              <a:buFont typeface="Arial" panose="020B0604020202020204" pitchFamily="34" charset="0"/>
              <a:buChar char="•"/>
            </a:pPr>
            <a:r>
              <a:rPr lang="en-US" sz="1200" dirty="0"/>
              <a:t>from medical facility (next topic)</a:t>
            </a:r>
          </a:p>
          <a:p>
            <a:pPr marL="742950" lvl="1" indent="-285750">
              <a:buFont typeface="Arial" panose="020B0604020202020204" pitchFamily="34" charset="0"/>
              <a:buChar char="•"/>
            </a:pPr>
            <a:r>
              <a:rPr lang="en-US" sz="1400" dirty="0"/>
              <a:t>Drowning outside hotel</a:t>
            </a:r>
          </a:p>
          <a:p>
            <a:pPr marL="1200150" lvl="2" indent="-285750">
              <a:buFont typeface="Arial" panose="020B0604020202020204" pitchFamily="34" charset="0"/>
              <a:buChar char="•"/>
            </a:pPr>
            <a:r>
              <a:rPr lang="en-US" sz="1200" dirty="0"/>
              <a:t>Lifeguards bear any blame?</a:t>
            </a:r>
          </a:p>
          <a:p>
            <a:pPr marL="285750" indent="-285750">
              <a:buFont typeface="Arial" panose="020B0604020202020204" pitchFamily="34" charset="0"/>
              <a:buChar char="•"/>
            </a:pPr>
            <a:r>
              <a:rPr lang="en-US" dirty="0"/>
              <a:t>Questions:</a:t>
            </a:r>
          </a:p>
          <a:p>
            <a:pPr marL="742950" lvl="1" indent="-285750">
              <a:buFont typeface="Arial" panose="020B0604020202020204" pitchFamily="34" charset="0"/>
              <a:buChar char="•"/>
            </a:pPr>
            <a:r>
              <a:rPr lang="en-US" sz="1400" dirty="0"/>
              <a:t>Defendants can </a:t>
            </a:r>
            <a:r>
              <a:rPr lang="en-US" sz="1400" i="1" dirty="0"/>
              <a:t>Fabre</a:t>
            </a:r>
            <a:r>
              <a:rPr lang="en-US" sz="1400" dirty="0"/>
              <a:t> government </a:t>
            </a:r>
          </a:p>
          <a:p>
            <a:pPr marL="742950" lvl="1" indent="-285750">
              <a:buFont typeface="Arial" panose="020B0604020202020204" pitchFamily="34" charset="0"/>
              <a:buChar char="•"/>
            </a:pPr>
            <a:r>
              <a:rPr lang="en-US" sz="1400" dirty="0"/>
              <a:t>What was proximate cause of death?</a:t>
            </a:r>
          </a:p>
          <a:p>
            <a:pPr marL="742950" lvl="1" indent="-285750">
              <a:buFont typeface="Arial" panose="020B0604020202020204" pitchFamily="34" charset="0"/>
              <a:buChar char="•"/>
            </a:pPr>
            <a:r>
              <a:rPr lang="en-US" sz="1400" dirty="0"/>
              <a:t>If not police, or lifeguards, why?</a:t>
            </a:r>
          </a:p>
          <a:p>
            <a:pPr marL="285750" indent="-285750">
              <a:buFont typeface="Arial" panose="020B0604020202020204" pitchFamily="34" charset="0"/>
              <a:buChar char="•"/>
            </a:pPr>
            <a:r>
              <a:rPr lang="en-US" dirty="0"/>
              <a:t>Case can become more complicated</a:t>
            </a:r>
          </a:p>
          <a:p>
            <a:pPr marL="742950" lvl="1" indent="-285750">
              <a:buFont typeface="Arial" panose="020B0604020202020204" pitchFamily="34" charset="0"/>
              <a:buChar char="•"/>
            </a:pPr>
            <a:r>
              <a:rPr lang="en-US" sz="1400" dirty="0"/>
              <a:t>Sovereign immunity issues not necessarily a bar to claims, catastrophic claims deserve exploration</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a:p>
            <a:endParaRPr lang="en-US" dirty="0"/>
          </a:p>
          <a:p>
            <a:endParaRPr lang="en-US" dirty="0"/>
          </a:p>
        </p:txBody>
      </p:sp>
      <p:sp>
        <p:nvSpPr>
          <p:cNvPr id="4" name="Date Placeholder 3">
            <a:extLst>
              <a:ext uri="{FF2B5EF4-FFF2-40B4-BE49-F238E27FC236}">
                <a16:creationId xmlns:a16="http://schemas.microsoft.com/office/drawing/2014/main" id="{125A2C3A-CD70-525F-5B7F-446D9B6ED000}"/>
              </a:ext>
            </a:extLst>
          </p:cNvPr>
          <p:cNvSpPr>
            <a:spLocks noGrp="1"/>
          </p:cNvSpPr>
          <p:nvPr>
            <p:ph type="dt" sz="half" idx="10"/>
          </p:nvPr>
        </p:nvSpPr>
        <p:spPr/>
        <p:txBody>
          <a:bodyPr/>
          <a:lstStyle/>
          <a:p>
            <a:r>
              <a:rPr lang="en-US" dirty="0"/>
              <a:t>2026-04-03</a:t>
            </a:r>
          </a:p>
        </p:txBody>
      </p:sp>
      <p:sp>
        <p:nvSpPr>
          <p:cNvPr id="5" name="Footer Placeholder 4">
            <a:extLst>
              <a:ext uri="{FF2B5EF4-FFF2-40B4-BE49-F238E27FC236}">
                <a16:creationId xmlns:a16="http://schemas.microsoft.com/office/drawing/2014/main" id="{CDC19C90-524D-C5AD-1CA8-56F585641981}"/>
              </a:ext>
            </a:extLst>
          </p:cNvPr>
          <p:cNvSpPr>
            <a:spLocks noGrp="1"/>
          </p:cNvSpPr>
          <p:nvPr>
            <p:ph type="ftr" sz="quarter" idx="11"/>
          </p:nvPr>
        </p:nvSpPr>
        <p:spPr/>
        <p:txBody>
          <a:bodyPr/>
          <a:lstStyle/>
          <a:p>
            <a:r>
              <a:rPr lang="en-US" dirty="0"/>
              <a:t>Suits involving government entities</a:t>
            </a:r>
          </a:p>
        </p:txBody>
      </p:sp>
      <p:sp>
        <p:nvSpPr>
          <p:cNvPr id="6" name="Slide Number Placeholder 5">
            <a:extLst>
              <a:ext uri="{FF2B5EF4-FFF2-40B4-BE49-F238E27FC236}">
                <a16:creationId xmlns:a16="http://schemas.microsoft.com/office/drawing/2014/main" id="{6A3F9936-78C7-DF92-AAB9-B37E2C65EBDF}"/>
              </a:ext>
            </a:extLst>
          </p:cNvPr>
          <p:cNvSpPr>
            <a:spLocks noGrp="1"/>
          </p:cNvSpPr>
          <p:nvPr>
            <p:ph type="sldNum" sz="quarter" idx="12"/>
          </p:nvPr>
        </p:nvSpPr>
        <p:spPr/>
        <p:txBody>
          <a:bodyPr/>
          <a:lstStyle/>
          <a:p>
            <a:fld id="{A49DFD55-3C28-40EF-9E31-A92D2E4017FF}" type="slidenum">
              <a:rPr lang="en-US" smtClean="0"/>
              <a:pPr/>
              <a:t>28</a:t>
            </a:fld>
            <a:endParaRPr lang="en-US" dirty="0"/>
          </a:p>
        </p:txBody>
      </p:sp>
    </p:spTree>
    <p:extLst>
      <p:ext uri="{BB962C8B-B14F-4D97-AF65-F5344CB8AC3E}">
        <p14:creationId xmlns:p14="http://schemas.microsoft.com/office/powerpoint/2010/main" val="4844576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40DFB-50CA-4696-A909-8BD5AD346E86}"/>
              </a:ext>
            </a:extLst>
          </p:cNvPr>
          <p:cNvSpPr>
            <a:spLocks noGrp="1"/>
          </p:cNvSpPr>
          <p:nvPr>
            <p:ph type="ctrTitle"/>
          </p:nvPr>
        </p:nvSpPr>
        <p:spPr>
          <a:xfrm>
            <a:off x="4267200" y="351693"/>
            <a:ext cx="5377132" cy="1408096"/>
          </a:xfrm>
        </p:spPr>
        <p:txBody>
          <a:bodyPr/>
          <a:lstStyle/>
          <a:p>
            <a:r>
              <a:rPr lang="en-US" dirty="0"/>
              <a:t>Medical malpractice</a:t>
            </a:r>
            <a:br>
              <a:rPr lang="en-US" dirty="0"/>
            </a:br>
            <a:r>
              <a:rPr lang="en-US" dirty="0"/>
              <a:t>Difficulties and barriers</a:t>
            </a:r>
          </a:p>
        </p:txBody>
      </p:sp>
      <p:sp>
        <p:nvSpPr>
          <p:cNvPr id="3" name="Subtitle 2">
            <a:extLst>
              <a:ext uri="{FF2B5EF4-FFF2-40B4-BE49-F238E27FC236}">
                <a16:creationId xmlns:a16="http://schemas.microsoft.com/office/drawing/2014/main" id="{B4E73C53-7C81-CE57-F8C6-749DD89FBB84}"/>
              </a:ext>
            </a:extLst>
          </p:cNvPr>
          <p:cNvSpPr>
            <a:spLocks noGrp="1"/>
          </p:cNvSpPr>
          <p:nvPr>
            <p:ph type="subTitle" idx="1"/>
          </p:nvPr>
        </p:nvSpPr>
        <p:spPr>
          <a:xfrm>
            <a:off x="4267200" y="1935514"/>
            <a:ext cx="4179570" cy="4171987"/>
          </a:xfrm>
        </p:spPr>
        <p:txBody>
          <a:bodyPr>
            <a:normAutofit/>
          </a:bodyPr>
          <a:lstStyle/>
          <a:p>
            <a:pPr marL="285750" indent="-285750">
              <a:buFont typeface="Arial" panose="020B0604020202020204" pitchFamily="34" charset="0"/>
              <a:buChar char="•"/>
            </a:pPr>
            <a:r>
              <a:rPr lang="en-US" dirty="0"/>
              <a:t>Tight deadlines</a:t>
            </a:r>
          </a:p>
          <a:p>
            <a:pPr marL="285750" indent="-285750">
              <a:buFont typeface="Arial" panose="020B0604020202020204" pitchFamily="34" charset="0"/>
              <a:buChar char="•"/>
            </a:pPr>
            <a:r>
              <a:rPr lang="en-US" dirty="0" err="1"/>
              <a:t>Presuit</a:t>
            </a:r>
            <a:r>
              <a:rPr lang="en-US" dirty="0"/>
              <a:t> process can be expensive</a:t>
            </a:r>
          </a:p>
          <a:p>
            <a:pPr marL="285750" indent="-285750">
              <a:buFont typeface="Arial" panose="020B0604020202020204" pitchFamily="34" charset="0"/>
              <a:buChar char="•"/>
            </a:pPr>
            <a:r>
              <a:rPr lang="en-US" dirty="0"/>
              <a:t>Requirement for experts</a:t>
            </a:r>
          </a:p>
          <a:p>
            <a:pPr marL="285750" indent="-285750">
              <a:buFont typeface="Arial" panose="020B0604020202020204" pitchFamily="34" charset="0"/>
              <a:buChar char="•"/>
            </a:pPr>
            <a:r>
              <a:rPr lang="en-US" dirty="0"/>
              <a:t>Need for statutory survivors in wrongful death</a:t>
            </a:r>
          </a:p>
          <a:p>
            <a:pPr marL="285750" indent="-285750">
              <a:buFont typeface="Arial" panose="020B0604020202020204" pitchFamily="34" charset="0"/>
              <a:buChar char="•"/>
            </a:pPr>
            <a:r>
              <a:rPr lang="en-US" dirty="0"/>
              <a:t>Free kill law</a:t>
            </a:r>
          </a:p>
          <a:p>
            <a:pPr marL="285750" indent="-285750">
              <a:buFont typeface="Arial" panose="020B0604020202020204" pitchFamily="34" charset="0"/>
              <a:buChar char="•"/>
            </a:pPr>
            <a:r>
              <a:rPr lang="en-US" dirty="0"/>
              <a:t>Caps on non-economic damages</a:t>
            </a:r>
          </a:p>
          <a:p>
            <a:pPr marL="285750" indent="-285750">
              <a:buFont typeface="Arial" panose="020B0604020202020204" pitchFamily="34" charset="0"/>
              <a:buChar char="•"/>
            </a:pPr>
            <a:r>
              <a:rPr lang="en-US" dirty="0"/>
              <a:t>Arbitration request or denial </a:t>
            </a:r>
          </a:p>
          <a:p>
            <a:pPr marL="285750" indent="-285750">
              <a:buFont typeface="Arial" panose="020B0604020202020204" pitchFamily="34" charset="0"/>
              <a:buChar char="•"/>
            </a:pPr>
            <a:r>
              <a:rPr lang="en-US" dirty="0"/>
              <a:t>Aggressive defense counsel</a:t>
            </a:r>
          </a:p>
          <a:p>
            <a:endParaRPr lang="en-US" dirty="0"/>
          </a:p>
        </p:txBody>
      </p:sp>
      <p:sp>
        <p:nvSpPr>
          <p:cNvPr id="4" name="Date Placeholder 3">
            <a:extLst>
              <a:ext uri="{FF2B5EF4-FFF2-40B4-BE49-F238E27FC236}">
                <a16:creationId xmlns:a16="http://schemas.microsoft.com/office/drawing/2014/main" id="{73D7419A-6A4E-B2A9-3789-28CBA1C676E4}"/>
              </a:ext>
            </a:extLst>
          </p:cNvPr>
          <p:cNvSpPr>
            <a:spLocks noGrp="1"/>
          </p:cNvSpPr>
          <p:nvPr>
            <p:ph type="dt" sz="half" idx="10"/>
          </p:nvPr>
        </p:nvSpPr>
        <p:spPr/>
        <p:txBody>
          <a:bodyPr/>
          <a:lstStyle/>
          <a:p>
            <a:r>
              <a:rPr lang="en-US" dirty="0"/>
              <a:t>2026-04-03</a:t>
            </a:r>
          </a:p>
        </p:txBody>
      </p:sp>
      <p:sp>
        <p:nvSpPr>
          <p:cNvPr id="5" name="Footer Placeholder 4">
            <a:extLst>
              <a:ext uri="{FF2B5EF4-FFF2-40B4-BE49-F238E27FC236}">
                <a16:creationId xmlns:a16="http://schemas.microsoft.com/office/drawing/2014/main" id="{387DFA8E-71F2-4AA6-952C-B2B1D4BE88B2}"/>
              </a:ext>
            </a:extLst>
          </p:cNvPr>
          <p:cNvSpPr>
            <a:spLocks noGrp="1"/>
          </p:cNvSpPr>
          <p:nvPr>
            <p:ph type="ftr" sz="quarter" idx="11"/>
          </p:nvPr>
        </p:nvSpPr>
        <p:spPr/>
        <p:txBody>
          <a:bodyPr/>
          <a:lstStyle/>
          <a:p>
            <a:r>
              <a:rPr lang="en-US" dirty="0"/>
              <a:t>MED MAL BARRIERS</a:t>
            </a:r>
          </a:p>
        </p:txBody>
      </p:sp>
      <p:sp>
        <p:nvSpPr>
          <p:cNvPr id="6" name="Slide Number Placeholder 5">
            <a:extLst>
              <a:ext uri="{FF2B5EF4-FFF2-40B4-BE49-F238E27FC236}">
                <a16:creationId xmlns:a16="http://schemas.microsoft.com/office/drawing/2014/main" id="{FEED4E3C-F508-188E-CA6F-C531CFC152D8}"/>
              </a:ext>
            </a:extLst>
          </p:cNvPr>
          <p:cNvSpPr>
            <a:spLocks noGrp="1"/>
          </p:cNvSpPr>
          <p:nvPr>
            <p:ph type="sldNum" sz="quarter" idx="12"/>
          </p:nvPr>
        </p:nvSpPr>
        <p:spPr/>
        <p:txBody>
          <a:bodyPr/>
          <a:lstStyle/>
          <a:p>
            <a:fld id="{A49DFD55-3C28-40EF-9E31-A92D2E4017FF}" type="slidenum">
              <a:rPr lang="en-US" smtClean="0"/>
              <a:pPr/>
              <a:t>29</a:t>
            </a:fld>
            <a:endParaRPr lang="en-US" dirty="0"/>
          </a:p>
        </p:txBody>
      </p:sp>
    </p:spTree>
    <p:extLst>
      <p:ext uri="{BB962C8B-B14F-4D97-AF65-F5344CB8AC3E}">
        <p14:creationId xmlns:p14="http://schemas.microsoft.com/office/powerpoint/2010/main" val="17278101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A2D15-4D68-4BF7-9421-032AE6C8852C}"/>
              </a:ext>
            </a:extLst>
          </p:cNvPr>
          <p:cNvSpPr>
            <a:spLocks noGrp="1"/>
          </p:cNvSpPr>
          <p:nvPr>
            <p:ph type="title"/>
          </p:nvPr>
        </p:nvSpPr>
        <p:spPr>
          <a:xfrm>
            <a:off x="1228567" y="892177"/>
            <a:ext cx="9577983" cy="1325563"/>
          </a:xfrm>
        </p:spPr>
        <p:txBody>
          <a:bodyPr/>
          <a:lstStyle/>
          <a:p>
            <a:r>
              <a:rPr lang="en-US" dirty="0"/>
              <a:t>Benefits of WC claims</a:t>
            </a:r>
          </a:p>
        </p:txBody>
      </p:sp>
      <p:sp>
        <p:nvSpPr>
          <p:cNvPr id="3" name="Text Placeholder 2">
            <a:extLst>
              <a:ext uri="{FF2B5EF4-FFF2-40B4-BE49-F238E27FC236}">
                <a16:creationId xmlns:a16="http://schemas.microsoft.com/office/drawing/2014/main" id="{78BCC184-1096-457B-AB72-BD49E6E54117}"/>
              </a:ext>
            </a:extLst>
          </p:cNvPr>
          <p:cNvSpPr>
            <a:spLocks noGrp="1"/>
          </p:cNvSpPr>
          <p:nvPr>
            <p:ph type="body" idx="1"/>
          </p:nvPr>
        </p:nvSpPr>
        <p:spPr>
          <a:xfrm>
            <a:off x="1228568" y="5084524"/>
            <a:ext cx="2317707" cy="343061"/>
          </a:xfrm>
        </p:spPr>
        <p:txBody>
          <a:bodyPr/>
          <a:lstStyle/>
          <a:p>
            <a:r>
              <a:rPr lang="en-US" dirty="0"/>
              <a:t>MEDICAL TREATMENT</a:t>
            </a:r>
          </a:p>
        </p:txBody>
      </p:sp>
      <p:sp>
        <p:nvSpPr>
          <p:cNvPr id="11" name="Text Placeholder 10">
            <a:extLst>
              <a:ext uri="{FF2B5EF4-FFF2-40B4-BE49-F238E27FC236}">
                <a16:creationId xmlns:a16="http://schemas.microsoft.com/office/drawing/2014/main" id="{DB420882-1CC0-49B4-8DDE-24EC26687506}"/>
              </a:ext>
            </a:extLst>
          </p:cNvPr>
          <p:cNvSpPr>
            <a:spLocks noGrp="1"/>
          </p:cNvSpPr>
          <p:nvPr>
            <p:ph type="body" idx="21"/>
          </p:nvPr>
        </p:nvSpPr>
        <p:spPr>
          <a:xfrm>
            <a:off x="1487181" y="5464114"/>
            <a:ext cx="1845511" cy="660747"/>
          </a:xfrm>
        </p:spPr>
        <p:txBody>
          <a:bodyPr/>
          <a:lstStyle/>
          <a:p>
            <a:r>
              <a:rPr lang="en-US" dirty="0"/>
              <a:t>Paid by WC carrier</a:t>
            </a:r>
          </a:p>
        </p:txBody>
      </p:sp>
      <p:sp>
        <p:nvSpPr>
          <p:cNvPr id="8" name="Text Placeholder 7">
            <a:extLst>
              <a:ext uri="{FF2B5EF4-FFF2-40B4-BE49-F238E27FC236}">
                <a16:creationId xmlns:a16="http://schemas.microsoft.com/office/drawing/2014/main" id="{8F0714D4-1A7C-4D7F-A5C0-4F766382B6A9}"/>
              </a:ext>
            </a:extLst>
          </p:cNvPr>
          <p:cNvSpPr>
            <a:spLocks noGrp="1"/>
          </p:cNvSpPr>
          <p:nvPr>
            <p:ph type="body" idx="18"/>
          </p:nvPr>
        </p:nvSpPr>
        <p:spPr>
          <a:xfrm>
            <a:off x="3578300" y="5084524"/>
            <a:ext cx="2330816" cy="343061"/>
          </a:xfrm>
        </p:spPr>
        <p:txBody>
          <a:bodyPr/>
          <a:lstStyle/>
          <a:p>
            <a:r>
              <a:rPr lang="en-US" dirty="0"/>
              <a:t>INDEMINITY</a:t>
            </a:r>
          </a:p>
        </p:txBody>
      </p:sp>
      <p:sp>
        <p:nvSpPr>
          <p:cNvPr id="12" name="Text Placeholder 11">
            <a:extLst>
              <a:ext uri="{FF2B5EF4-FFF2-40B4-BE49-F238E27FC236}">
                <a16:creationId xmlns:a16="http://schemas.microsoft.com/office/drawing/2014/main" id="{E017101B-2009-4267-8513-19000E37B1F0}"/>
              </a:ext>
            </a:extLst>
          </p:cNvPr>
          <p:cNvSpPr>
            <a:spLocks noGrp="1"/>
          </p:cNvSpPr>
          <p:nvPr>
            <p:ph type="body" idx="22"/>
          </p:nvPr>
        </p:nvSpPr>
        <p:spPr>
          <a:xfrm>
            <a:off x="3836913" y="5478796"/>
            <a:ext cx="1855949" cy="660747"/>
          </a:xfrm>
        </p:spPr>
        <p:txBody>
          <a:bodyPr/>
          <a:lstStyle/>
          <a:p>
            <a:r>
              <a:rPr lang="en-US" dirty="0"/>
              <a:t>Lost wages</a:t>
            </a:r>
          </a:p>
        </p:txBody>
      </p:sp>
      <p:sp>
        <p:nvSpPr>
          <p:cNvPr id="9" name="Text Placeholder 8">
            <a:extLst>
              <a:ext uri="{FF2B5EF4-FFF2-40B4-BE49-F238E27FC236}">
                <a16:creationId xmlns:a16="http://schemas.microsoft.com/office/drawing/2014/main" id="{36AEE506-9967-4592-BC98-D3FD3028A8E5}"/>
              </a:ext>
            </a:extLst>
          </p:cNvPr>
          <p:cNvSpPr>
            <a:spLocks noGrp="1"/>
          </p:cNvSpPr>
          <p:nvPr>
            <p:ph type="body" idx="19"/>
          </p:nvPr>
        </p:nvSpPr>
        <p:spPr>
          <a:xfrm>
            <a:off x="6068964" y="5084524"/>
            <a:ext cx="2317707" cy="343061"/>
          </a:xfrm>
        </p:spPr>
        <p:txBody>
          <a:bodyPr/>
          <a:lstStyle/>
          <a:p>
            <a:r>
              <a:rPr lang="en-US" dirty="0"/>
              <a:t>LIEN BOARDABLE</a:t>
            </a:r>
          </a:p>
        </p:txBody>
      </p:sp>
      <p:sp>
        <p:nvSpPr>
          <p:cNvPr id="13" name="Text Placeholder 12">
            <a:extLst>
              <a:ext uri="{FF2B5EF4-FFF2-40B4-BE49-F238E27FC236}">
                <a16:creationId xmlns:a16="http://schemas.microsoft.com/office/drawing/2014/main" id="{D40B843D-6615-46EB-A813-BEBD624EC685}"/>
              </a:ext>
            </a:extLst>
          </p:cNvPr>
          <p:cNvSpPr>
            <a:spLocks noGrp="1"/>
          </p:cNvSpPr>
          <p:nvPr>
            <p:ph type="body" idx="23"/>
          </p:nvPr>
        </p:nvSpPr>
        <p:spPr>
          <a:xfrm>
            <a:off x="6327577" y="5478796"/>
            <a:ext cx="1845511" cy="660747"/>
          </a:xfrm>
        </p:spPr>
        <p:txBody>
          <a:bodyPr>
            <a:normAutofit/>
          </a:bodyPr>
          <a:lstStyle/>
          <a:p>
            <a:r>
              <a:rPr lang="en-US" dirty="0"/>
              <a:t>Helpful for PI cases</a:t>
            </a:r>
          </a:p>
        </p:txBody>
      </p:sp>
      <p:sp>
        <p:nvSpPr>
          <p:cNvPr id="10" name="Text Placeholder 9">
            <a:extLst>
              <a:ext uri="{FF2B5EF4-FFF2-40B4-BE49-F238E27FC236}">
                <a16:creationId xmlns:a16="http://schemas.microsoft.com/office/drawing/2014/main" id="{F5F1AEEC-D56B-4D10-B1F5-63AA91152B53}"/>
              </a:ext>
            </a:extLst>
          </p:cNvPr>
          <p:cNvSpPr>
            <a:spLocks noGrp="1"/>
          </p:cNvSpPr>
          <p:nvPr>
            <p:ph type="body" idx="20"/>
          </p:nvPr>
        </p:nvSpPr>
        <p:spPr>
          <a:xfrm>
            <a:off x="8488845" y="5084524"/>
            <a:ext cx="2317706" cy="343061"/>
          </a:xfrm>
        </p:spPr>
        <p:txBody>
          <a:bodyPr/>
          <a:lstStyle/>
          <a:p>
            <a:r>
              <a:rPr lang="en-US" dirty="0"/>
              <a:t>AVENUE FOR SUIT</a:t>
            </a:r>
          </a:p>
        </p:txBody>
      </p:sp>
      <p:sp>
        <p:nvSpPr>
          <p:cNvPr id="14" name="Text Placeholder 13">
            <a:extLst>
              <a:ext uri="{FF2B5EF4-FFF2-40B4-BE49-F238E27FC236}">
                <a16:creationId xmlns:a16="http://schemas.microsoft.com/office/drawing/2014/main" id="{3099A0B0-BDD0-48DA-AA3E-13153E65129F}"/>
              </a:ext>
            </a:extLst>
          </p:cNvPr>
          <p:cNvSpPr>
            <a:spLocks noGrp="1"/>
          </p:cNvSpPr>
          <p:nvPr>
            <p:ph type="body" idx="24"/>
          </p:nvPr>
        </p:nvSpPr>
        <p:spPr>
          <a:xfrm>
            <a:off x="8747458" y="5464114"/>
            <a:ext cx="1845510" cy="660747"/>
          </a:xfrm>
        </p:spPr>
        <p:txBody>
          <a:bodyPr/>
          <a:lstStyle/>
          <a:p>
            <a:r>
              <a:rPr lang="en-US" dirty="0"/>
              <a:t>Wrongly denied</a:t>
            </a:r>
          </a:p>
        </p:txBody>
      </p:sp>
      <p:sp>
        <p:nvSpPr>
          <p:cNvPr id="23" name="Date Placeholder 22">
            <a:extLst>
              <a:ext uri="{FF2B5EF4-FFF2-40B4-BE49-F238E27FC236}">
                <a16:creationId xmlns:a16="http://schemas.microsoft.com/office/drawing/2014/main" id="{637DEDF5-3FCD-4BC2-86A5-7BE2BF01EA38}"/>
              </a:ext>
            </a:extLst>
          </p:cNvPr>
          <p:cNvSpPr>
            <a:spLocks noGrp="1"/>
          </p:cNvSpPr>
          <p:nvPr>
            <p:ph type="dt" sz="half" idx="10"/>
          </p:nvPr>
        </p:nvSpPr>
        <p:spPr>
          <a:xfrm>
            <a:off x="838200" y="6356350"/>
            <a:ext cx="2743200" cy="365125"/>
          </a:xfrm>
        </p:spPr>
        <p:txBody>
          <a:bodyPr/>
          <a:lstStyle/>
          <a:p>
            <a:r>
              <a:rPr lang="en-US" dirty="0"/>
              <a:t>2026-04-03</a:t>
            </a:r>
          </a:p>
        </p:txBody>
      </p:sp>
      <p:sp>
        <p:nvSpPr>
          <p:cNvPr id="24" name="Footer Placeholder 23">
            <a:extLst>
              <a:ext uri="{FF2B5EF4-FFF2-40B4-BE49-F238E27FC236}">
                <a16:creationId xmlns:a16="http://schemas.microsoft.com/office/drawing/2014/main" id="{918C3C97-444D-4600-8553-B9C4C1F8483B}"/>
              </a:ext>
            </a:extLst>
          </p:cNvPr>
          <p:cNvSpPr>
            <a:spLocks noGrp="1"/>
          </p:cNvSpPr>
          <p:nvPr>
            <p:ph type="ftr" sz="quarter" idx="11"/>
          </p:nvPr>
        </p:nvSpPr>
        <p:spPr>
          <a:xfrm>
            <a:off x="4038600" y="6356350"/>
            <a:ext cx="4114800" cy="365125"/>
          </a:xfrm>
        </p:spPr>
        <p:txBody>
          <a:bodyPr/>
          <a:lstStyle/>
          <a:p>
            <a:r>
              <a:rPr lang="en-US" dirty="0"/>
              <a:t>HELPING PEOPLE INJURED @ WORK</a:t>
            </a:r>
          </a:p>
        </p:txBody>
      </p:sp>
      <p:sp>
        <p:nvSpPr>
          <p:cNvPr id="25" name="Slide Number Placeholder 24">
            <a:extLst>
              <a:ext uri="{FF2B5EF4-FFF2-40B4-BE49-F238E27FC236}">
                <a16:creationId xmlns:a16="http://schemas.microsoft.com/office/drawing/2014/main" id="{148E9129-4CC6-47BA-ACD8-2C632A8660EC}"/>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3</a:t>
            </a:fld>
            <a:endParaRPr lang="en-US" dirty="0"/>
          </a:p>
        </p:txBody>
      </p:sp>
      <p:pic>
        <p:nvPicPr>
          <p:cNvPr id="29" name="Picture Placeholder 28" descr="Doctor smiling">
            <a:extLst>
              <a:ext uri="{FF2B5EF4-FFF2-40B4-BE49-F238E27FC236}">
                <a16:creationId xmlns:a16="http://schemas.microsoft.com/office/drawing/2014/main" id="{CD7C1EA6-E819-BD6B-7F27-202AA2E9C4D6}"/>
              </a:ext>
            </a:extLst>
          </p:cNvPr>
          <p:cNvPicPr>
            <a:picLocks noGrp="1" noChangeAspect="1"/>
          </p:cNvPicPr>
          <p:nvPr>
            <p:ph type="pic" sz="quarter" idx="14"/>
          </p:nvPr>
        </p:nvPicPr>
        <p:blipFill>
          <a:blip r:embed="rId2"/>
          <a:srcRect l="16699" r="16699"/>
          <a:stretch>
            <a:fillRect/>
          </a:stretch>
        </p:blipFill>
        <p:spPr/>
      </p:pic>
      <p:pic>
        <p:nvPicPr>
          <p:cNvPr id="31" name="Picture Placeholder 30" descr="Stacks of gold coins">
            <a:extLst>
              <a:ext uri="{FF2B5EF4-FFF2-40B4-BE49-F238E27FC236}">
                <a16:creationId xmlns:a16="http://schemas.microsoft.com/office/drawing/2014/main" id="{6EC7B3B0-5C7B-1FDE-E414-64E73C98C106}"/>
              </a:ext>
            </a:extLst>
          </p:cNvPr>
          <p:cNvPicPr>
            <a:picLocks noGrp="1" noChangeAspect="1"/>
          </p:cNvPicPr>
          <p:nvPr>
            <p:ph type="pic" sz="quarter" idx="15"/>
          </p:nvPr>
        </p:nvPicPr>
        <p:blipFill>
          <a:blip r:embed="rId3"/>
          <a:srcRect l="16667" r="16667"/>
          <a:stretch/>
        </p:blipFill>
        <p:spPr>
          <a:xfrm>
            <a:off x="3907061" y="2886074"/>
            <a:ext cx="1845511" cy="1845511"/>
          </a:xfrm>
        </p:spPr>
      </p:pic>
      <p:pic>
        <p:nvPicPr>
          <p:cNvPr id="33" name="Picture Placeholder 32" descr="Person holding a surfboard">
            <a:extLst>
              <a:ext uri="{FF2B5EF4-FFF2-40B4-BE49-F238E27FC236}">
                <a16:creationId xmlns:a16="http://schemas.microsoft.com/office/drawing/2014/main" id="{1634258C-AD85-C353-9146-D4A1F4435D7B}"/>
              </a:ext>
            </a:extLst>
          </p:cNvPr>
          <p:cNvPicPr>
            <a:picLocks noGrp="1" noChangeAspect="1"/>
          </p:cNvPicPr>
          <p:nvPr>
            <p:ph type="pic" sz="quarter" idx="16"/>
          </p:nvPr>
        </p:nvPicPr>
        <p:blipFill>
          <a:blip r:embed="rId4"/>
          <a:srcRect l="16692" r="16692"/>
          <a:stretch>
            <a:fillRect/>
          </a:stretch>
        </p:blipFill>
        <p:spPr/>
      </p:pic>
      <p:pic>
        <p:nvPicPr>
          <p:cNvPr id="35" name="Picture Placeholder 34" descr="Pile of American dollar banknotes">
            <a:extLst>
              <a:ext uri="{FF2B5EF4-FFF2-40B4-BE49-F238E27FC236}">
                <a16:creationId xmlns:a16="http://schemas.microsoft.com/office/drawing/2014/main" id="{5B35ADE4-9D73-A3AC-7F7A-8840AA403E7A}"/>
              </a:ext>
            </a:extLst>
          </p:cNvPr>
          <p:cNvPicPr>
            <a:picLocks noGrp="1" noChangeAspect="1"/>
          </p:cNvPicPr>
          <p:nvPr>
            <p:ph type="pic" sz="quarter" idx="17"/>
          </p:nvPr>
        </p:nvPicPr>
        <p:blipFill>
          <a:blip r:embed="rId5"/>
          <a:srcRect l="12504" r="12504"/>
          <a:stretch>
            <a:fillRect/>
          </a:stretch>
        </p:blipFill>
        <p:spPr/>
      </p:pic>
    </p:spTree>
    <p:extLst>
      <p:ext uri="{BB962C8B-B14F-4D97-AF65-F5344CB8AC3E}">
        <p14:creationId xmlns:p14="http://schemas.microsoft.com/office/powerpoint/2010/main" val="26193012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33D61-CA99-BE72-3453-19A7497CC3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CEBBBD-364E-3AD5-B821-892751EC7E76}"/>
              </a:ext>
            </a:extLst>
          </p:cNvPr>
          <p:cNvSpPr>
            <a:spLocks noGrp="1"/>
          </p:cNvSpPr>
          <p:nvPr>
            <p:ph type="title"/>
          </p:nvPr>
        </p:nvSpPr>
        <p:spPr>
          <a:xfrm>
            <a:off x="2933700" y="572757"/>
            <a:ext cx="8421688" cy="1644984"/>
          </a:xfrm>
        </p:spPr>
        <p:txBody>
          <a:bodyPr/>
          <a:lstStyle/>
          <a:p>
            <a:r>
              <a:rPr lang="en-US" dirty="0"/>
              <a:t>What is a medical malpractice case? Not just any case that involves medical facility or medical professional</a:t>
            </a:r>
          </a:p>
        </p:txBody>
      </p:sp>
      <p:sp>
        <p:nvSpPr>
          <p:cNvPr id="3" name="Text Placeholder 2">
            <a:extLst>
              <a:ext uri="{FF2B5EF4-FFF2-40B4-BE49-F238E27FC236}">
                <a16:creationId xmlns:a16="http://schemas.microsoft.com/office/drawing/2014/main" id="{21BCB8A0-292A-8961-9B6E-DFFED021269D}"/>
              </a:ext>
            </a:extLst>
          </p:cNvPr>
          <p:cNvSpPr>
            <a:spLocks noGrp="1"/>
          </p:cNvSpPr>
          <p:nvPr>
            <p:ph type="body" idx="1"/>
          </p:nvPr>
        </p:nvSpPr>
        <p:spPr>
          <a:xfrm>
            <a:off x="2933700" y="2883877"/>
            <a:ext cx="3924300" cy="864157"/>
          </a:xfrm>
        </p:spPr>
        <p:txBody>
          <a:bodyPr/>
          <a:lstStyle/>
          <a:p>
            <a:r>
              <a:rPr lang="en-US" dirty="0"/>
              <a:t>Deviation from a medical standard of care</a:t>
            </a:r>
          </a:p>
        </p:txBody>
      </p:sp>
      <p:sp>
        <p:nvSpPr>
          <p:cNvPr id="4" name="Content Placeholder 3">
            <a:extLst>
              <a:ext uri="{FF2B5EF4-FFF2-40B4-BE49-F238E27FC236}">
                <a16:creationId xmlns:a16="http://schemas.microsoft.com/office/drawing/2014/main" id="{82CEA453-912F-7851-E036-AA9B99321542}"/>
              </a:ext>
            </a:extLst>
          </p:cNvPr>
          <p:cNvSpPr>
            <a:spLocks noGrp="1"/>
          </p:cNvSpPr>
          <p:nvPr>
            <p:ph sz="half" idx="2"/>
          </p:nvPr>
        </p:nvSpPr>
        <p:spPr>
          <a:xfrm>
            <a:off x="2933700" y="3834606"/>
            <a:ext cx="3924300" cy="1997867"/>
          </a:xfrm>
        </p:spPr>
        <p:txBody>
          <a:bodyPr>
            <a:normAutofit fontScale="85000" lnSpcReduction="10000"/>
          </a:bodyPr>
          <a:lstStyle/>
          <a:p>
            <a:pPr marL="0" marR="0" indent="228600">
              <a:lnSpc>
                <a:spcPct val="107000"/>
              </a:lnSpc>
              <a:spcBef>
                <a:spcPts val="0"/>
              </a:spcBef>
              <a:spcAft>
                <a:spcPts val="800"/>
              </a:spcAft>
            </a:pPr>
            <a:r>
              <a:rPr lang="en-US" sz="1800" kern="100" dirty="0">
                <a:latin typeface="Calibri" panose="020F0502020204030204" pitchFamily="34" charset="0"/>
                <a:ea typeface="Calibri" panose="020F0502020204030204" pitchFamily="34" charset="0"/>
                <a:cs typeface="Arial" panose="020B0604020202020204" pitchFamily="34" charset="0"/>
              </a:rPr>
              <a:t>Need to show professional relationship between patient and healthcare provider</a:t>
            </a:r>
          </a:p>
          <a:p>
            <a:pPr marL="0" marR="0" indent="22860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Arial" panose="020B0604020202020204" pitchFamily="34" charset="0"/>
              </a:rPr>
              <a:t>Need to show breach of duty</a:t>
            </a:r>
          </a:p>
          <a:p>
            <a:pPr marL="0" marR="0" indent="228600">
              <a:lnSpc>
                <a:spcPct val="107000"/>
              </a:lnSpc>
              <a:spcBef>
                <a:spcPts val="0"/>
              </a:spcBef>
              <a:spcAft>
                <a:spcPts val="800"/>
              </a:spcAft>
            </a:pPr>
            <a:r>
              <a:rPr lang="en-US" sz="1800" kern="100" dirty="0">
                <a:latin typeface="Calibri" panose="020F0502020204030204" pitchFamily="34" charset="0"/>
                <a:ea typeface="Calibri" panose="020F0502020204030204" pitchFamily="34" charset="0"/>
                <a:cs typeface="Arial" panose="020B0604020202020204" pitchFamily="34" charset="0"/>
              </a:rPr>
              <a:t>Show that with expert (from same field)</a:t>
            </a:r>
          </a:p>
          <a:p>
            <a:pPr marL="0" marR="0" indent="22860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Arial" panose="020B0604020202020204" pitchFamily="34" charset="0"/>
              </a:rPr>
              <a:t>Show breach of duty of care caused injury </a:t>
            </a:r>
          </a:p>
        </p:txBody>
      </p:sp>
      <p:sp>
        <p:nvSpPr>
          <p:cNvPr id="5" name="Text Placeholder 4">
            <a:extLst>
              <a:ext uri="{FF2B5EF4-FFF2-40B4-BE49-F238E27FC236}">
                <a16:creationId xmlns:a16="http://schemas.microsoft.com/office/drawing/2014/main" id="{08AF25ED-6D4D-2075-D89E-27E254BE99C6}"/>
              </a:ext>
            </a:extLst>
          </p:cNvPr>
          <p:cNvSpPr>
            <a:spLocks noGrp="1"/>
          </p:cNvSpPr>
          <p:nvPr>
            <p:ph type="body" sz="quarter" idx="3"/>
          </p:nvPr>
        </p:nvSpPr>
        <p:spPr>
          <a:xfrm>
            <a:off x="7410173" y="2883877"/>
            <a:ext cx="3943627" cy="864157"/>
          </a:xfrm>
        </p:spPr>
        <p:txBody>
          <a:bodyPr/>
          <a:lstStyle/>
          <a:p>
            <a:r>
              <a:rPr lang="en-US" dirty="0"/>
              <a:t>Deviation results in the injury</a:t>
            </a:r>
          </a:p>
        </p:txBody>
      </p:sp>
      <p:sp>
        <p:nvSpPr>
          <p:cNvPr id="6" name="Content Placeholder 5">
            <a:extLst>
              <a:ext uri="{FF2B5EF4-FFF2-40B4-BE49-F238E27FC236}">
                <a16:creationId xmlns:a16="http://schemas.microsoft.com/office/drawing/2014/main" id="{E6C3DC92-B1A3-E837-2795-25AEE4877B52}"/>
              </a:ext>
            </a:extLst>
          </p:cNvPr>
          <p:cNvSpPr>
            <a:spLocks noGrp="1"/>
          </p:cNvSpPr>
          <p:nvPr>
            <p:ph sz="quarter" idx="4"/>
          </p:nvPr>
        </p:nvSpPr>
        <p:spPr>
          <a:xfrm>
            <a:off x="7410173" y="3834606"/>
            <a:ext cx="3943627" cy="1997867"/>
          </a:xfrm>
        </p:spPr>
        <p:txBody>
          <a:bodyPr>
            <a:normAutofit fontScale="85000" lnSpcReduction="10000"/>
          </a:bodyPr>
          <a:lstStyle/>
          <a:p>
            <a:pPr marL="0" marR="0" indent="228600">
              <a:lnSpc>
                <a:spcPct val="107000"/>
              </a:lnSpc>
              <a:spcBef>
                <a:spcPts val="0"/>
              </a:spcBef>
              <a:spcAft>
                <a:spcPts val="800"/>
              </a:spcAft>
            </a:pPr>
            <a:r>
              <a:rPr lang="en-US" sz="1800" kern="100" dirty="0">
                <a:latin typeface="Calibri" panose="020F0502020204030204" pitchFamily="34" charset="0"/>
                <a:ea typeface="Calibri" panose="020F0502020204030204" pitchFamily="34" charset="0"/>
                <a:cs typeface="Arial" panose="020B0604020202020204" pitchFamily="34" charset="0"/>
              </a:rPr>
              <a:t>Mean that an expert covered by Chapter 766 deviated</a:t>
            </a:r>
          </a:p>
          <a:p>
            <a:pPr marL="0" marR="0" indent="22860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Arial" panose="020B0604020202020204" pitchFamily="34" charset="0"/>
              </a:rPr>
              <a:t>This breach of duty directly caused injury</a:t>
            </a:r>
          </a:p>
          <a:p>
            <a:pPr marL="0" marR="0" indent="228600">
              <a:lnSpc>
                <a:spcPct val="107000"/>
              </a:lnSpc>
              <a:spcBef>
                <a:spcPts val="0"/>
              </a:spcBef>
              <a:spcAft>
                <a:spcPts val="800"/>
              </a:spcAft>
            </a:pPr>
            <a:r>
              <a:rPr lang="en-US" sz="1800" kern="100" dirty="0">
                <a:latin typeface="Calibri" panose="020F0502020204030204" pitchFamily="34" charset="0"/>
                <a:ea typeface="Calibri" panose="020F0502020204030204" pitchFamily="34" charset="0"/>
                <a:cs typeface="Arial" panose="020B0604020202020204" pitchFamily="34" charset="0"/>
              </a:rPr>
              <a:t>Meaning, patient would not have suffered the injury if the provider had met the standard of care</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7" name="Date Placeholder 6">
            <a:extLst>
              <a:ext uri="{FF2B5EF4-FFF2-40B4-BE49-F238E27FC236}">
                <a16:creationId xmlns:a16="http://schemas.microsoft.com/office/drawing/2014/main" id="{C0172B0C-6942-BB9D-FFE8-E4E49F30BEEB}"/>
              </a:ext>
            </a:extLst>
          </p:cNvPr>
          <p:cNvSpPr>
            <a:spLocks noGrp="1"/>
          </p:cNvSpPr>
          <p:nvPr>
            <p:ph type="dt" sz="half" idx="10"/>
          </p:nvPr>
        </p:nvSpPr>
        <p:spPr>
          <a:xfrm>
            <a:off x="838200" y="6356350"/>
            <a:ext cx="2743200" cy="365125"/>
          </a:xfrm>
        </p:spPr>
        <p:txBody>
          <a:bodyPr/>
          <a:lstStyle/>
          <a:p>
            <a:r>
              <a:rPr lang="en-US" dirty="0"/>
              <a:t>2026-04-03</a:t>
            </a:r>
          </a:p>
        </p:txBody>
      </p:sp>
      <p:sp>
        <p:nvSpPr>
          <p:cNvPr id="8" name="Footer Placeholder 7">
            <a:extLst>
              <a:ext uri="{FF2B5EF4-FFF2-40B4-BE49-F238E27FC236}">
                <a16:creationId xmlns:a16="http://schemas.microsoft.com/office/drawing/2014/main" id="{2E4B2651-21BE-BD07-73FB-F96A15D33419}"/>
              </a:ext>
            </a:extLst>
          </p:cNvPr>
          <p:cNvSpPr>
            <a:spLocks noGrp="1"/>
          </p:cNvSpPr>
          <p:nvPr>
            <p:ph type="ftr" sz="quarter" idx="11"/>
          </p:nvPr>
        </p:nvSpPr>
        <p:spPr>
          <a:xfrm>
            <a:off x="4038600" y="6356350"/>
            <a:ext cx="4114800" cy="365125"/>
          </a:xfrm>
        </p:spPr>
        <p:txBody>
          <a:bodyPr/>
          <a:lstStyle/>
          <a:p>
            <a:r>
              <a:rPr lang="en-US" dirty="0"/>
              <a:t>MED MAL BARRIERS</a:t>
            </a:r>
          </a:p>
        </p:txBody>
      </p:sp>
      <p:sp>
        <p:nvSpPr>
          <p:cNvPr id="9" name="Slide Number Placeholder 8">
            <a:extLst>
              <a:ext uri="{FF2B5EF4-FFF2-40B4-BE49-F238E27FC236}">
                <a16:creationId xmlns:a16="http://schemas.microsoft.com/office/drawing/2014/main" id="{FE78C4A9-89C4-FB1D-EFB5-EA480818366A}"/>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30</a:t>
            </a:fld>
            <a:endParaRPr lang="en-US" dirty="0"/>
          </a:p>
        </p:txBody>
      </p:sp>
    </p:spTree>
    <p:extLst>
      <p:ext uri="{BB962C8B-B14F-4D97-AF65-F5344CB8AC3E}">
        <p14:creationId xmlns:p14="http://schemas.microsoft.com/office/powerpoint/2010/main" val="17510413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F6D38-FDDB-328C-FF23-54BB811C406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5B86CD6-7ED3-704B-80A7-06DFBD200FD3}"/>
              </a:ext>
            </a:extLst>
          </p:cNvPr>
          <p:cNvSpPr>
            <a:spLocks noGrp="1"/>
          </p:cNvSpPr>
          <p:nvPr>
            <p:ph type="title"/>
          </p:nvPr>
        </p:nvSpPr>
        <p:spPr>
          <a:xfrm>
            <a:off x="838200" y="134303"/>
            <a:ext cx="10515600" cy="1325563"/>
          </a:xfrm>
        </p:spPr>
        <p:txBody>
          <a:bodyPr/>
          <a:lstStyle/>
          <a:p>
            <a:r>
              <a:rPr lang="en-US" dirty="0"/>
              <a:t>Exceptions to Medical MALPRACTICE</a:t>
            </a:r>
          </a:p>
        </p:txBody>
      </p:sp>
      <p:sp>
        <p:nvSpPr>
          <p:cNvPr id="6" name="Date Placeholder 5">
            <a:extLst>
              <a:ext uri="{FF2B5EF4-FFF2-40B4-BE49-F238E27FC236}">
                <a16:creationId xmlns:a16="http://schemas.microsoft.com/office/drawing/2014/main" id="{78AC124C-1DC3-EFAD-8B95-177078C41273}"/>
              </a:ext>
            </a:extLst>
          </p:cNvPr>
          <p:cNvSpPr>
            <a:spLocks noGrp="1"/>
          </p:cNvSpPr>
          <p:nvPr>
            <p:ph type="dt" sz="half" idx="10"/>
          </p:nvPr>
        </p:nvSpPr>
        <p:spPr>
          <a:xfrm>
            <a:off x="838200" y="6356350"/>
            <a:ext cx="2743200" cy="365125"/>
          </a:xfrm>
        </p:spPr>
        <p:txBody>
          <a:bodyPr/>
          <a:lstStyle/>
          <a:p>
            <a:r>
              <a:rPr lang="en-US" dirty="0"/>
              <a:t>2026-04-03</a:t>
            </a:r>
          </a:p>
        </p:txBody>
      </p:sp>
      <p:sp>
        <p:nvSpPr>
          <p:cNvPr id="7" name="Footer Placeholder 6">
            <a:extLst>
              <a:ext uri="{FF2B5EF4-FFF2-40B4-BE49-F238E27FC236}">
                <a16:creationId xmlns:a16="http://schemas.microsoft.com/office/drawing/2014/main" id="{19F0BE64-6881-57A2-F84F-D413954EBDC0}"/>
              </a:ext>
            </a:extLst>
          </p:cNvPr>
          <p:cNvSpPr>
            <a:spLocks noGrp="1"/>
          </p:cNvSpPr>
          <p:nvPr>
            <p:ph type="ftr" sz="quarter" idx="11"/>
          </p:nvPr>
        </p:nvSpPr>
        <p:spPr>
          <a:xfrm>
            <a:off x="4038600" y="6356350"/>
            <a:ext cx="4114800" cy="365125"/>
          </a:xfrm>
        </p:spPr>
        <p:txBody>
          <a:bodyPr/>
          <a:lstStyle/>
          <a:p>
            <a:r>
              <a:rPr lang="en-US" dirty="0"/>
              <a:t>MED MAL BARRIERS</a:t>
            </a:r>
          </a:p>
        </p:txBody>
      </p:sp>
      <p:sp>
        <p:nvSpPr>
          <p:cNvPr id="8" name="Slide Number Placeholder 7">
            <a:extLst>
              <a:ext uri="{FF2B5EF4-FFF2-40B4-BE49-F238E27FC236}">
                <a16:creationId xmlns:a16="http://schemas.microsoft.com/office/drawing/2014/main" id="{F57AB158-BBF0-7C49-B6DF-FD0FADAFD396}"/>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31</a:t>
            </a:fld>
            <a:endParaRPr lang="en-US" dirty="0"/>
          </a:p>
        </p:txBody>
      </p:sp>
      <p:sp>
        <p:nvSpPr>
          <p:cNvPr id="10" name="TextBox 9">
            <a:extLst>
              <a:ext uri="{FF2B5EF4-FFF2-40B4-BE49-F238E27FC236}">
                <a16:creationId xmlns:a16="http://schemas.microsoft.com/office/drawing/2014/main" id="{94036E73-E9BA-66D1-E68B-3EED8882CFCE}"/>
              </a:ext>
            </a:extLst>
          </p:cNvPr>
          <p:cNvSpPr txBox="1"/>
          <p:nvPr/>
        </p:nvSpPr>
        <p:spPr>
          <a:xfrm>
            <a:off x="1249959" y="1459866"/>
            <a:ext cx="9462781" cy="3199017"/>
          </a:xfrm>
          <a:prstGeom prst="rect">
            <a:avLst/>
          </a:prstGeom>
          <a:noFill/>
        </p:spPr>
        <p:txBody>
          <a:bodyPr wrap="square">
            <a:spAutoFit/>
          </a:bodyPr>
          <a:lstStyle/>
          <a:p>
            <a:r>
              <a:rPr lang="en-US" sz="2200" dirty="0"/>
              <a:t>Some medical professionals are not covered by Chapter 766</a:t>
            </a:r>
          </a:p>
          <a:p>
            <a:pPr marL="285750" marR="0" indent="-285750">
              <a:lnSpc>
                <a:spcPct val="107000"/>
              </a:lnSpc>
              <a:spcBef>
                <a:spcPts val="0"/>
              </a:spcBef>
              <a:spcAft>
                <a:spcPts val="800"/>
              </a:spcAft>
              <a:buFont typeface="Arial" panose="020B0604020202020204" pitchFamily="34" charset="0"/>
              <a:buChar char="•"/>
            </a:pPr>
            <a:r>
              <a:rPr lang="en-US" sz="1800" kern="100" dirty="0">
                <a:effectLst/>
                <a:latin typeface="Calibri" panose="020F0502020204030204" pitchFamily="34" charset="0"/>
                <a:ea typeface="Calibri" panose="020F0502020204030204" pitchFamily="34" charset="0"/>
                <a:cs typeface="Arial" panose="020B0604020202020204" pitchFamily="34" charset="0"/>
              </a:rPr>
              <a:t>Out-of</a:t>
            </a:r>
            <a:r>
              <a:rPr lang="en-US" kern="100" dirty="0">
                <a:latin typeface="Calibri" panose="020F0502020204030204" pitchFamily="34" charset="0"/>
                <a:ea typeface="Calibri" panose="020F0502020204030204" pitchFamily="34" charset="0"/>
                <a:cs typeface="Arial" panose="020B0604020202020204" pitchFamily="34" charset="0"/>
              </a:rPr>
              <a:t>-</a:t>
            </a:r>
            <a:r>
              <a:rPr lang="en-US" sz="1800" kern="100" dirty="0">
                <a:effectLst/>
                <a:latin typeface="Calibri" panose="020F0502020204030204" pitchFamily="34" charset="0"/>
                <a:ea typeface="Calibri" panose="020F0502020204030204" pitchFamily="34" charset="0"/>
                <a:cs typeface="Arial" panose="020B0604020202020204" pitchFamily="34" charset="0"/>
              </a:rPr>
              <a:t>state doctors not covered, must be licensed in Florida</a:t>
            </a:r>
          </a:p>
          <a:p>
            <a:pPr marL="285750" marR="0" indent="-285750">
              <a:lnSpc>
                <a:spcPct val="107000"/>
              </a:lnSpc>
              <a:spcBef>
                <a:spcPts val="0"/>
              </a:spcBef>
              <a:spcAft>
                <a:spcPts val="800"/>
              </a:spcAft>
              <a:buFont typeface="Arial" panose="020B0604020202020204" pitchFamily="34" charset="0"/>
              <a:buChar char="•"/>
            </a:pPr>
            <a:r>
              <a:rPr lang="en-US" sz="1800" kern="100" dirty="0">
                <a:effectLst/>
                <a:latin typeface="Calibri" panose="020F0502020204030204" pitchFamily="34" charset="0"/>
                <a:ea typeface="Calibri" panose="020F0502020204030204" pitchFamily="34" charset="0"/>
                <a:cs typeface="Arial" panose="020B0604020202020204" pitchFamily="34" charset="0"/>
              </a:rPr>
              <a:t>Psychologists, therapists, or mental health counselors not covered</a:t>
            </a:r>
          </a:p>
          <a:p>
            <a:pPr marL="285750" marR="0" indent="-285750">
              <a:lnSpc>
                <a:spcPct val="107000"/>
              </a:lnSpc>
              <a:spcBef>
                <a:spcPts val="0"/>
              </a:spcBef>
              <a:spcAft>
                <a:spcPts val="800"/>
              </a:spcAft>
              <a:buFont typeface="Arial" panose="020B0604020202020204" pitchFamily="34" charset="0"/>
              <a:buChar char="•"/>
            </a:pPr>
            <a:r>
              <a:rPr lang="en-US" kern="100" dirty="0">
                <a:latin typeface="Calibri" panose="020F0502020204030204" pitchFamily="34" charset="0"/>
                <a:ea typeface="Calibri" panose="020F0502020204030204" pitchFamily="34" charset="0"/>
                <a:cs typeface="Arial" panose="020B0604020202020204" pitchFamily="34" charset="0"/>
              </a:rPr>
              <a:t>Certified Nurses Assistants or Behavioral Technicians are not Covered</a:t>
            </a:r>
          </a:p>
          <a:p>
            <a:pPr marL="285750" indent="-285750">
              <a:lnSpc>
                <a:spcPct val="107000"/>
              </a:lnSpc>
              <a:spcAft>
                <a:spcPts val="800"/>
              </a:spcAft>
              <a:buFont typeface="Arial" panose="020B0604020202020204" pitchFamily="34" charset="0"/>
              <a:buChar char="•"/>
            </a:pPr>
            <a:r>
              <a:rPr lang="en-US" sz="1800" kern="100" dirty="0">
                <a:effectLst/>
                <a:latin typeface="Calibri" panose="020F0502020204030204" pitchFamily="34" charset="0"/>
                <a:ea typeface="Calibri" panose="020F0502020204030204" pitchFamily="34" charset="0"/>
                <a:cs typeface="Arial" panose="020B0604020202020204" pitchFamily="34" charset="0"/>
              </a:rPr>
              <a:t>Pharmacists not covered </a:t>
            </a:r>
            <a:r>
              <a:rPr lang="en-US" i="1" dirty="0"/>
              <a:t>Cincinnati Ins. Co. v. Quorum Mgmt. Corp</a:t>
            </a:r>
            <a:r>
              <a:rPr lang="en-US" dirty="0"/>
              <a:t>., 186 F. Supp. 3d 1307, 1320-1321 (M.D. Fla. 2016) (when suing a Florida licensed pharmacist, there is no need to follow the Chapter 766 pre-suit process as “the Florida Legislature simply chose to exclude them from medical malpractice </a:t>
            </a:r>
            <a:r>
              <a:rPr lang="en-US" dirty="0" err="1"/>
              <a:t>presuit</a:t>
            </a:r>
            <a:r>
              <a:rPr lang="en-US" dirty="0"/>
              <a:t> notice requirements.”).</a:t>
            </a:r>
          </a:p>
          <a:p>
            <a:pPr marL="285750" marR="0" indent="-285750">
              <a:lnSpc>
                <a:spcPct val="107000"/>
              </a:lnSpc>
              <a:spcBef>
                <a:spcPts val="0"/>
              </a:spcBef>
              <a:spcAft>
                <a:spcPts val="800"/>
              </a:spcAft>
              <a:buFont typeface="Arial" panose="020B0604020202020204" pitchFamily="34" charset="0"/>
              <a:buChar char="•"/>
            </a:pP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403842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C68610-2114-3F35-0686-2E8FD56DF9E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C4D530A-EF74-FFE3-B95D-3473C4283084}"/>
              </a:ext>
            </a:extLst>
          </p:cNvPr>
          <p:cNvSpPr>
            <a:spLocks noGrp="1"/>
          </p:cNvSpPr>
          <p:nvPr>
            <p:ph type="title"/>
          </p:nvPr>
        </p:nvSpPr>
        <p:spPr>
          <a:xfrm>
            <a:off x="838200" y="134303"/>
            <a:ext cx="10515600" cy="875347"/>
          </a:xfrm>
        </p:spPr>
        <p:txBody>
          <a:bodyPr/>
          <a:lstStyle/>
          <a:p>
            <a:r>
              <a:rPr lang="en-US" dirty="0"/>
              <a:t>Health care provider does not mandate med mal</a:t>
            </a:r>
          </a:p>
        </p:txBody>
      </p:sp>
      <p:sp>
        <p:nvSpPr>
          <p:cNvPr id="6" name="Date Placeholder 5">
            <a:extLst>
              <a:ext uri="{FF2B5EF4-FFF2-40B4-BE49-F238E27FC236}">
                <a16:creationId xmlns:a16="http://schemas.microsoft.com/office/drawing/2014/main" id="{EA10148A-F7E2-48C8-60C3-60E3760BC378}"/>
              </a:ext>
            </a:extLst>
          </p:cNvPr>
          <p:cNvSpPr>
            <a:spLocks noGrp="1"/>
          </p:cNvSpPr>
          <p:nvPr>
            <p:ph type="dt" sz="half" idx="10"/>
          </p:nvPr>
        </p:nvSpPr>
        <p:spPr>
          <a:xfrm>
            <a:off x="838200" y="6356350"/>
            <a:ext cx="2743200" cy="365125"/>
          </a:xfrm>
        </p:spPr>
        <p:txBody>
          <a:bodyPr/>
          <a:lstStyle/>
          <a:p>
            <a:r>
              <a:rPr lang="en-US" dirty="0"/>
              <a:t>2026-04-03</a:t>
            </a:r>
          </a:p>
        </p:txBody>
      </p:sp>
      <p:sp>
        <p:nvSpPr>
          <p:cNvPr id="7" name="Footer Placeholder 6">
            <a:extLst>
              <a:ext uri="{FF2B5EF4-FFF2-40B4-BE49-F238E27FC236}">
                <a16:creationId xmlns:a16="http://schemas.microsoft.com/office/drawing/2014/main" id="{801542A3-97D4-8B89-E540-EDF804C7EF6C}"/>
              </a:ext>
            </a:extLst>
          </p:cNvPr>
          <p:cNvSpPr>
            <a:spLocks noGrp="1"/>
          </p:cNvSpPr>
          <p:nvPr>
            <p:ph type="ftr" sz="quarter" idx="11"/>
          </p:nvPr>
        </p:nvSpPr>
        <p:spPr>
          <a:xfrm>
            <a:off x="4038600" y="6356350"/>
            <a:ext cx="4114800" cy="365125"/>
          </a:xfrm>
        </p:spPr>
        <p:txBody>
          <a:bodyPr/>
          <a:lstStyle/>
          <a:p>
            <a:r>
              <a:rPr lang="en-US" dirty="0"/>
              <a:t>MED MAL BARRIERS</a:t>
            </a:r>
          </a:p>
        </p:txBody>
      </p:sp>
      <p:sp>
        <p:nvSpPr>
          <p:cNvPr id="8" name="Slide Number Placeholder 7">
            <a:extLst>
              <a:ext uri="{FF2B5EF4-FFF2-40B4-BE49-F238E27FC236}">
                <a16:creationId xmlns:a16="http://schemas.microsoft.com/office/drawing/2014/main" id="{C3F0231C-A22A-BB1E-5FFF-B05E12371106}"/>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32</a:t>
            </a:fld>
            <a:endParaRPr lang="en-US" dirty="0"/>
          </a:p>
        </p:txBody>
      </p:sp>
      <p:sp>
        <p:nvSpPr>
          <p:cNvPr id="5" name="TextBox 4">
            <a:extLst>
              <a:ext uri="{FF2B5EF4-FFF2-40B4-BE49-F238E27FC236}">
                <a16:creationId xmlns:a16="http://schemas.microsoft.com/office/drawing/2014/main" id="{BE7D0F5E-7298-BE8E-8D7D-8886C9D75AE6}"/>
              </a:ext>
            </a:extLst>
          </p:cNvPr>
          <p:cNvSpPr txBox="1"/>
          <p:nvPr/>
        </p:nvSpPr>
        <p:spPr>
          <a:xfrm>
            <a:off x="628650" y="1228726"/>
            <a:ext cx="10047563" cy="5355312"/>
          </a:xfrm>
          <a:prstGeom prst="rect">
            <a:avLst/>
          </a:prstGeom>
          <a:noFill/>
        </p:spPr>
        <p:txBody>
          <a:bodyPr wrap="square" rtlCol="0">
            <a:spAutoFit/>
          </a:bodyPr>
          <a:lstStyle/>
          <a:p>
            <a:r>
              <a:rPr lang="en-US" dirty="0"/>
              <a:t>Florida courts have long established that mere involvement of a health care provider does not make a case one of medical malpractice:</a:t>
            </a:r>
          </a:p>
          <a:p>
            <a:pPr marL="285750" indent="-285750">
              <a:buFont typeface="Arial" panose="020B0604020202020204" pitchFamily="34" charset="0"/>
              <a:buChar char="•"/>
            </a:pPr>
            <a:r>
              <a:rPr lang="en-US" i="1" dirty="0" err="1"/>
              <a:t>Nat'l</a:t>
            </a:r>
            <a:r>
              <a:rPr lang="en-US" i="1" dirty="0"/>
              <a:t> Deaf Acad., LLC v. Townes</a:t>
            </a:r>
            <a:r>
              <a:rPr lang="en-US" dirty="0"/>
              <a:t>, 242 So. 3d 303, 308-09 (Fla. 2018) (nurse restraining resident at </a:t>
            </a:r>
            <a:r>
              <a:rPr lang="en-US" i="1" dirty="0"/>
              <a:t>Baker</a:t>
            </a:r>
            <a:r>
              <a:rPr lang="en-US" dirty="0"/>
              <a:t> Act facility pursuant to plan developed by medical providers did not involve a medical standard of care because “even non-medical personnel, such as sign language interpreters” underwent this training); </a:t>
            </a:r>
          </a:p>
          <a:p>
            <a:pPr marL="285750" indent="-285750">
              <a:buFont typeface="Arial" panose="020B0604020202020204" pitchFamily="34" charset="0"/>
              <a:buChar char="•"/>
            </a:pPr>
            <a:r>
              <a:rPr lang="en-US" i="1" dirty="0"/>
              <a:t>Tenet St. Mary’s Inc. v. Serratore</a:t>
            </a:r>
            <a:r>
              <a:rPr lang="en-US" dirty="0"/>
              <a:t>, 869 So. 2d 729, 730 (Fla. 4</a:t>
            </a:r>
            <a:r>
              <a:rPr lang="en-US" baseline="30000" dirty="0"/>
              <a:t>th</a:t>
            </a:r>
            <a:r>
              <a:rPr lang="en-US" dirty="0"/>
              <a:t> DCA 2004) (patient injured during dialysis treatment at hospital is simple negligence, not medical malpractice.); </a:t>
            </a:r>
          </a:p>
          <a:p>
            <a:pPr marL="285750" indent="-285750">
              <a:buFont typeface="Arial" panose="020B0604020202020204" pitchFamily="34" charset="0"/>
              <a:buChar char="•"/>
            </a:pPr>
            <a:r>
              <a:rPr lang="en-US" i="1" dirty="0"/>
              <a:t>Joseph v. Univ. Behavioral LLC</a:t>
            </a:r>
            <a:r>
              <a:rPr lang="en-US" dirty="0"/>
              <a:t>, 71 So. 3d 913, 917 (Fla. 5th DCA 2011) (“The fact that a wrongful act occurs in a medical setting does not necessarily mean that it involves medical malpractice.” </a:t>
            </a:r>
          </a:p>
          <a:p>
            <a:pPr marL="285750" indent="-285750">
              <a:buFont typeface="Arial" panose="020B0604020202020204" pitchFamily="34" charset="0"/>
              <a:buChar char="•"/>
            </a:pPr>
            <a:r>
              <a:rPr lang="en-US" i="1" dirty="0"/>
              <a:t>Robinson v. West Fla. Reg'l Med. Ctr</a:t>
            </a:r>
            <a:r>
              <a:rPr lang="en-US" dirty="0"/>
              <a:t>., 675 So. 2d 226 (Fla. 1st DCA 1996) (reversing summary judgment finding assault against patient by another was claim for inadequate security, not medical malpractice); </a:t>
            </a:r>
          </a:p>
          <a:p>
            <a:pPr marL="285750" indent="-285750">
              <a:buFont typeface="Arial" panose="020B0604020202020204" pitchFamily="34" charset="0"/>
              <a:buChar char="•"/>
            </a:pPr>
            <a:r>
              <a:rPr lang="en-US" i="1" dirty="0"/>
              <a:t>Quintanilla v. Coral Gables Hosp., Inc</a:t>
            </a:r>
            <a:r>
              <a:rPr lang="en-US" dirty="0"/>
              <a:t>., 941 So. 2d 468, 469 (Fla. 3d DCA 2006) (holding “Not every wrongful act by a medical provider is medical malpractice” and finding it simple negligence even when “nurse used her medical judgment to agree to give Quintanilla the hot tea he requested for his cough, [because] the actual act of serving the hot tea [does not] amount[] to a medical service.”).</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4840488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BDAA3-8723-8351-2520-0503B4BC69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12DC02-20A5-27D5-2F07-41CDF5368D30}"/>
              </a:ext>
            </a:extLst>
          </p:cNvPr>
          <p:cNvSpPr>
            <a:spLocks noGrp="1"/>
          </p:cNvSpPr>
          <p:nvPr>
            <p:ph type="title"/>
          </p:nvPr>
        </p:nvSpPr>
        <p:spPr>
          <a:xfrm>
            <a:off x="2933700" y="572757"/>
            <a:ext cx="8421688" cy="1644984"/>
          </a:xfrm>
        </p:spPr>
        <p:txBody>
          <a:bodyPr/>
          <a:lstStyle/>
          <a:p>
            <a:r>
              <a:rPr lang="en-US" dirty="0"/>
              <a:t>Avoiding potential disputes</a:t>
            </a:r>
          </a:p>
        </p:txBody>
      </p:sp>
      <p:sp>
        <p:nvSpPr>
          <p:cNvPr id="3" name="Text Placeholder 2">
            <a:extLst>
              <a:ext uri="{FF2B5EF4-FFF2-40B4-BE49-F238E27FC236}">
                <a16:creationId xmlns:a16="http://schemas.microsoft.com/office/drawing/2014/main" id="{EDD2C89B-48C4-AAB4-D5A0-5F27F133DAD3}"/>
              </a:ext>
            </a:extLst>
          </p:cNvPr>
          <p:cNvSpPr>
            <a:spLocks noGrp="1"/>
          </p:cNvSpPr>
          <p:nvPr>
            <p:ph type="body" idx="1"/>
          </p:nvPr>
        </p:nvSpPr>
        <p:spPr>
          <a:xfrm>
            <a:off x="2933700" y="2883877"/>
            <a:ext cx="3924300" cy="864157"/>
          </a:xfrm>
        </p:spPr>
        <p:txBody>
          <a:bodyPr/>
          <a:lstStyle/>
          <a:p>
            <a:r>
              <a:rPr lang="en-US" dirty="0"/>
              <a:t>Can hire expert, confirm it was not deviation from standard of care</a:t>
            </a:r>
          </a:p>
        </p:txBody>
      </p:sp>
      <p:sp>
        <p:nvSpPr>
          <p:cNvPr id="4" name="Content Placeholder 3">
            <a:extLst>
              <a:ext uri="{FF2B5EF4-FFF2-40B4-BE49-F238E27FC236}">
                <a16:creationId xmlns:a16="http://schemas.microsoft.com/office/drawing/2014/main" id="{BFA31AA1-0A2E-7ECD-03EE-95D149740D22}"/>
              </a:ext>
            </a:extLst>
          </p:cNvPr>
          <p:cNvSpPr>
            <a:spLocks noGrp="1"/>
          </p:cNvSpPr>
          <p:nvPr>
            <p:ph sz="half" idx="2"/>
          </p:nvPr>
        </p:nvSpPr>
        <p:spPr>
          <a:xfrm>
            <a:off x="2933700" y="3834606"/>
            <a:ext cx="3924300" cy="2664003"/>
          </a:xfrm>
        </p:spPr>
        <p:txBody>
          <a:bodyPr>
            <a:normAutofit fontScale="92500" lnSpcReduction="20000"/>
          </a:bodyPr>
          <a:lstStyle/>
          <a:p>
            <a:pPr marL="0" marR="0" indent="228600">
              <a:lnSpc>
                <a:spcPct val="107000"/>
              </a:lnSpc>
              <a:spcBef>
                <a:spcPts val="0"/>
              </a:spcBef>
              <a:spcAft>
                <a:spcPts val="800"/>
              </a:spcAft>
            </a:pPr>
            <a:r>
              <a:rPr lang="en-US" sz="1800" kern="100" dirty="0">
                <a:latin typeface="Calibri" panose="020F0502020204030204" pitchFamily="34" charset="0"/>
                <a:ea typeface="Calibri" panose="020F0502020204030204" pitchFamily="34" charset="0"/>
                <a:cs typeface="Arial" panose="020B0604020202020204" pitchFamily="34" charset="0"/>
              </a:rPr>
              <a:t>Products case: hire medical expert to determine if medical malpractice could have caused the death</a:t>
            </a:r>
          </a:p>
          <a:p>
            <a:pPr marL="0" marR="0" indent="228600">
              <a:lnSpc>
                <a:spcPct val="107000"/>
              </a:lnSpc>
              <a:spcBef>
                <a:spcPts val="0"/>
              </a:spcBef>
              <a:spcAft>
                <a:spcPts val="800"/>
              </a:spcAft>
            </a:pPr>
            <a:r>
              <a:rPr lang="en-US" sz="1800" kern="100" dirty="0">
                <a:latin typeface="Calibri" panose="020F0502020204030204" pitchFamily="34" charset="0"/>
                <a:ea typeface="Calibri" panose="020F0502020204030204" pitchFamily="34" charset="0"/>
                <a:cs typeface="Arial" panose="020B0604020202020204" pitchFamily="34" charset="0"/>
              </a:rPr>
              <a:t>Just because doctor was involved, does NOT mean it is medical malpractice, fact specific</a:t>
            </a:r>
          </a:p>
          <a:p>
            <a:pPr marL="0" marR="0" indent="228600">
              <a:lnSpc>
                <a:spcPct val="107000"/>
              </a:lnSpc>
              <a:spcBef>
                <a:spcPts val="0"/>
              </a:spcBef>
              <a:spcAft>
                <a:spcPts val="800"/>
              </a:spcAft>
            </a:pPr>
            <a:r>
              <a:rPr lang="en-US" sz="1800" kern="100" dirty="0">
                <a:latin typeface="Calibri" panose="020F0502020204030204" pitchFamily="34" charset="0"/>
                <a:ea typeface="Calibri" panose="020F0502020204030204" pitchFamily="34" charset="0"/>
                <a:cs typeface="Arial" panose="020B0604020202020204" pitchFamily="34" charset="0"/>
              </a:rPr>
              <a:t>Defense wants to blame on Med Mal: THEY now need an expert under Chapter 766 to blame it on doctor</a:t>
            </a:r>
          </a:p>
          <a:p>
            <a:pPr marL="0" marR="0" indent="22860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D8CAD64D-E60C-3EFE-8C94-1788C94F31C7}"/>
              </a:ext>
            </a:extLst>
          </p:cNvPr>
          <p:cNvSpPr>
            <a:spLocks noGrp="1"/>
          </p:cNvSpPr>
          <p:nvPr>
            <p:ph type="body" sz="quarter" idx="3"/>
          </p:nvPr>
        </p:nvSpPr>
        <p:spPr>
          <a:xfrm>
            <a:off x="7410173" y="2741618"/>
            <a:ext cx="3943627" cy="864157"/>
          </a:xfrm>
        </p:spPr>
        <p:txBody>
          <a:bodyPr/>
          <a:lstStyle/>
          <a:p>
            <a:r>
              <a:rPr lang="en-US" dirty="0"/>
              <a:t>Maybe there is no expert possible to even hire</a:t>
            </a:r>
          </a:p>
        </p:txBody>
      </p:sp>
      <p:sp>
        <p:nvSpPr>
          <p:cNvPr id="6" name="Content Placeholder 5">
            <a:extLst>
              <a:ext uri="{FF2B5EF4-FFF2-40B4-BE49-F238E27FC236}">
                <a16:creationId xmlns:a16="http://schemas.microsoft.com/office/drawing/2014/main" id="{060F3BC5-25A2-CF7F-F0FB-8591B2C076E1}"/>
              </a:ext>
            </a:extLst>
          </p:cNvPr>
          <p:cNvSpPr>
            <a:spLocks noGrp="1"/>
          </p:cNvSpPr>
          <p:nvPr>
            <p:ph sz="quarter" idx="4"/>
          </p:nvPr>
        </p:nvSpPr>
        <p:spPr>
          <a:xfrm>
            <a:off x="7410173" y="3834606"/>
            <a:ext cx="3943627" cy="1997867"/>
          </a:xfrm>
        </p:spPr>
        <p:txBody>
          <a:bodyPr>
            <a:normAutofit fontScale="92500" lnSpcReduction="20000"/>
          </a:bodyPr>
          <a:lstStyle/>
          <a:p>
            <a:pPr marL="0" marR="0" indent="22860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Arial" panose="020B0604020202020204" pitchFamily="34" charset="0"/>
              </a:rPr>
              <a:t>Deviations from standard of care for a sober home, psychologist, pharmacist, CNA, you can get expert, but do not need to </a:t>
            </a:r>
            <a:r>
              <a:rPr lang="en-US" sz="1800" kern="100" dirty="0" err="1">
                <a:effectLst/>
                <a:latin typeface="Calibri" panose="020F0502020204030204" pitchFamily="34" charset="0"/>
                <a:ea typeface="Calibri" panose="020F0502020204030204" pitchFamily="34" charset="0"/>
                <a:cs typeface="Arial" panose="020B0604020202020204" pitchFamily="34" charset="0"/>
              </a:rPr>
              <a:t>presuit</a:t>
            </a:r>
            <a:r>
              <a:rPr lang="en-US" sz="1800" kern="100" dirty="0">
                <a:effectLst/>
                <a:latin typeface="Calibri" panose="020F0502020204030204" pitchFamily="34" charset="0"/>
                <a:ea typeface="Calibri" panose="020F0502020204030204" pitchFamily="34" charset="0"/>
                <a:cs typeface="Arial" panose="020B0604020202020204" pitchFamily="34" charset="0"/>
              </a:rPr>
              <a:t> it, because it does not fall under Chapter 766</a:t>
            </a:r>
          </a:p>
          <a:p>
            <a:pPr marL="0" marR="0" indent="228600">
              <a:lnSpc>
                <a:spcPct val="107000"/>
              </a:lnSpc>
              <a:spcBef>
                <a:spcPts val="0"/>
              </a:spcBef>
              <a:spcAft>
                <a:spcPts val="800"/>
              </a:spcAft>
            </a:pPr>
            <a:r>
              <a:rPr lang="en-US" sz="1800" kern="100" dirty="0" err="1">
                <a:latin typeface="Calibri" panose="020F0502020204030204" pitchFamily="34" charset="0"/>
                <a:ea typeface="Calibri" panose="020F0502020204030204" pitchFamily="34" charset="0"/>
                <a:cs typeface="Arial" panose="020B0604020202020204" pitchFamily="34" charset="0"/>
              </a:rPr>
              <a:t>Presuit</a:t>
            </a:r>
            <a:r>
              <a:rPr lang="en-US" sz="1800" kern="100" dirty="0">
                <a:latin typeface="Calibri" panose="020F0502020204030204" pitchFamily="34" charset="0"/>
                <a:ea typeface="Calibri" panose="020F0502020204030204" pitchFamily="34" charset="0"/>
                <a:cs typeface="Arial" panose="020B0604020202020204" pitchFamily="34" charset="0"/>
              </a:rPr>
              <a:t> cannot be required if there is nobody covered by Chapter 766 who can testify on issue</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7" name="Date Placeholder 6">
            <a:extLst>
              <a:ext uri="{FF2B5EF4-FFF2-40B4-BE49-F238E27FC236}">
                <a16:creationId xmlns:a16="http://schemas.microsoft.com/office/drawing/2014/main" id="{3584234F-F214-3783-318D-B209CA2A5828}"/>
              </a:ext>
            </a:extLst>
          </p:cNvPr>
          <p:cNvSpPr>
            <a:spLocks noGrp="1"/>
          </p:cNvSpPr>
          <p:nvPr>
            <p:ph type="dt" sz="half" idx="10"/>
          </p:nvPr>
        </p:nvSpPr>
        <p:spPr>
          <a:xfrm>
            <a:off x="838200" y="6356350"/>
            <a:ext cx="2743200" cy="365125"/>
          </a:xfrm>
        </p:spPr>
        <p:txBody>
          <a:bodyPr/>
          <a:lstStyle/>
          <a:p>
            <a:r>
              <a:rPr lang="en-US" dirty="0"/>
              <a:t>2026-04-03</a:t>
            </a:r>
          </a:p>
        </p:txBody>
      </p:sp>
      <p:sp>
        <p:nvSpPr>
          <p:cNvPr id="8" name="Footer Placeholder 7">
            <a:extLst>
              <a:ext uri="{FF2B5EF4-FFF2-40B4-BE49-F238E27FC236}">
                <a16:creationId xmlns:a16="http://schemas.microsoft.com/office/drawing/2014/main" id="{49725B6F-6A1F-168F-94ED-22BD094904DF}"/>
              </a:ext>
            </a:extLst>
          </p:cNvPr>
          <p:cNvSpPr>
            <a:spLocks noGrp="1"/>
          </p:cNvSpPr>
          <p:nvPr>
            <p:ph type="ftr" sz="quarter" idx="11"/>
          </p:nvPr>
        </p:nvSpPr>
        <p:spPr>
          <a:xfrm>
            <a:off x="4038600" y="6356350"/>
            <a:ext cx="4114800" cy="365125"/>
          </a:xfrm>
        </p:spPr>
        <p:txBody>
          <a:bodyPr/>
          <a:lstStyle/>
          <a:p>
            <a:r>
              <a:rPr lang="en-US" dirty="0"/>
              <a:t>MED MAL BARRIERS</a:t>
            </a:r>
          </a:p>
        </p:txBody>
      </p:sp>
      <p:sp>
        <p:nvSpPr>
          <p:cNvPr id="9" name="Slide Number Placeholder 8">
            <a:extLst>
              <a:ext uri="{FF2B5EF4-FFF2-40B4-BE49-F238E27FC236}">
                <a16:creationId xmlns:a16="http://schemas.microsoft.com/office/drawing/2014/main" id="{1DC94B7F-0247-2382-44E8-79FB6CB9F8B6}"/>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33</a:t>
            </a:fld>
            <a:endParaRPr lang="en-US" dirty="0"/>
          </a:p>
        </p:txBody>
      </p:sp>
    </p:spTree>
    <p:extLst>
      <p:ext uri="{BB962C8B-B14F-4D97-AF65-F5344CB8AC3E}">
        <p14:creationId xmlns:p14="http://schemas.microsoft.com/office/powerpoint/2010/main" val="38723568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F1EDE-5423-435C-B149-87AB1BC22B83}"/>
              </a:ext>
            </a:extLst>
          </p:cNvPr>
          <p:cNvSpPr>
            <a:spLocks noGrp="1"/>
          </p:cNvSpPr>
          <p:nvPr>
            <p:ph type="ctrTitle"/>
          </p:nvPr>
        </p:nvSpPr>
        <p:spPr>
          <a:xfrm>
            <a:off x="4267200" y="351693"/>
            <a:ext cx="4179570" cy="2453652"/>
          </a:xfrm>
        </p:spPr>
        <p:txBody>
          <a:bodyPr/>
          <a:lstStyle/>
          <a:p>
            <a:r>
              <a:rPr lang="en-US" dirty="0"/>
              <a:t>Any questions?</a:t>
            </a:r>
          </a:p>
        </p:txBody>
      </p:sp>
      <p:sp>
        <p:nvSpPr>
          <p:cNvPr id="3" name="Subtitle 2">
            <a:extLst>
              <a:ext uri="{FF2B5EF4-FFF2-40B4-BE49-F238E27FC236}">
                <a16:creationId xmlns:a16="http://schemas.microsoft.com/office/drawing/2014/main" id="{AF64C29E-DF30-4DC6-AB95-2016F9A703B6}"/>
              </a:ext>
            </a:extLst>
          </p:cNvPr>
          <p:cNvSpPr>
            <a:spLocks noGrp="1"/>
          </p:cNvSpPr>
          <p:nvPr>
            <p:ph type="subTitle" idx="1"/>
          </p:nvPr>
        </p:nvSpPr>
        <p:spPr>
          <a:xfrm>
            <a:off x="4267200" y="3238103"/>
            <a:ext cx="4179570" cy="2107620"/>
          </a:xfrm>
        </p:spPr>
        <p:txBody>
          <a:bodyPr>
            <a:normAutofit/>
          </a:bodyPr>
          <a:lstStyle/>
          <a:p>
            <a:r>
              <a:rPr lang="en-US" sz="1400" dirty="0"/>
              <a:t>Aaron Clemens – Romano Law Group</a:t>
            </a:r>
          </a:p>
          <a:p>
            <a:r>
              <a:rPr lang="en-US" sz="1400" dirty="0"/>
              <a:t>	</a:t>
            </a:r>
            <a:r>
              <a:rPr lang="en-US" sz="1400" dirty="0">
                <a:highlight>
                  <a:srgbClr val="FFFFFF"/>
                </a:highlight>
                <a:hlinkClick r:id="rId2"/>
              </a:rPr>
              <a:t>aaron@romanolawgroup.com</a:t>
            </a:r>
            <a:r>
              <a:rPr lang="en-US" sz="1400" dirty="0"/>
              <a:t>	</a:t>
            </a:r>
          </a:p>
        </p:txBody>
      </p:sp>
      <p:sp>
        <p:nvSpPr>
          <p:cNvPr id="4" name="Date Placeholder 3">
            <a:extLst>
              <a:ext uri="{FF2B5EF4-FFF2-40B4-BE49-F238E27FC236}">
                <a16:creationId xmlns:a16="http://schemas.microsoft.com/office/drawing/2014/main" id="{A47C7382-18E7-4821-8C61-461D6BBE08FC}"/>
              </a:ext>
            </a:extLst>
          </p:cNvPr>
          <p:cNvSpPr>
            <a:spLocks noGrp="1"/>
          </p:cNvSpPr>
          <p:nvPr>
            <p:ph type="dt" sz="half" idx="10"/>
          </p:nvPr>
        </p:nvSpPr>
        <p:spPr>
          <a:xfrm>
            <a:off x="4267200" y="6356350"/>
            <a:ext cx="1774371" cy="365125"/>
          </a:xfrm>
        </p:spPr>
        <p:txBody>
          <a:bodyPr/>
          <a:lstStyle/>
          <a:p>
            <a:r>
              <a:rPr lang="en-US" dirty="0"/>
              <a:t>2026-04-03</a:t>
            </a:r>
          </a:p>
        </p:txBody>
      </p:sp>
      <p:sp>
        <p:nvSpPr>
          <p:cNvPr id="5" name="Footer Placeholder 4">
            <a:extLst>
              <a:ext uri="{FF2B5EF4-FFF2-40B4-BE49-F238E27FC236}">
                <a16:creationId xmlns:a16="http://schemas.microsoft.com/office/drawing/2014/main" id="{3990FA1B-5022-47AB-A0AE-8F5C5797997C}"/>
              </a:ext>
            </a:extLst>
          </p:cNvPr>
          <p:cNvSpPr>
            <a:spLocks noGrp="1"/>
          </p:cNvSpPr>
          <p:nvPr>
            <p:ph type="ftr" sz="quarter" idx="11"/>
          </p:nvPr>
        </p:nvSpPr>
        <p:spPr>
          <a:xfrm>
            <a:off x="6479721" y="6356350"/>
            <a:ext cx="2661557" cy="365125"/>
          </a:xfrm>
        </p:spPr>
        <p:txBody>
          <a:bodyPr/>
          <a:lstStyle/>
          <a:p>
            <a:r>
              <a:rPr lang="en-US" dirty="0"/>
              <a:t>THE END</a:t>
            </a:r>
          </a:p>
        </p:txBody>
      </p:sp>
      <p:sp>
        <p:nvSpPr>
          <p:cNvPr id="6" name="Slide Number Placeholder 5">
            <a:extLst>
              <a:ext uri="{FF2B5EF4-FFF2-40B4-BE49-F238E27FC236}">
                <a16:creationId xmlns:a16="http://schemas.microsoft.com/office/drawing/2014/main" id="{4C127D99-645F-4FCF-9573-FDFE2A344FA9}"/>
              </a:ext>
            </a:extLst>
          </p:cNvPr>
          <p:cNvSpPr>
            <a:spLocks noGrp="1"/>
          </p:cNvSpPr>
          <p:nvPr>
            <p:ph type="sldNum" sz="quarter" idx="12"/>
          </p:nvPr>
        </p:nvSpPr>
        <p:spPr>
          <a:xfrm>
            <a:off x="9579428" y="6356350"/>
            <a:ext cx="1774371" cy="365125"/>
          </a:xfrm>
        </p:spPr>
        <p:txBody>
          <a:bodyPr/>
          <a:lstStyle/>
          <a:p>
            <a:fld id="{A49DFD55-3C28-40EF-9E31-A92D2E4017FF}" type="slidenum">
              <a:rPr lang="en-US" smtClean="0"/>
              <a:pPr/>
              <a:t>34</a:t>
            </a:fld>
            <a:endParaRPr lang="en-US" dirty="0"/>
          </a:p>
        </p:txBody>
      </p:sp>
    </p:spTree>
    <p:extLst>
      <p:ext uri="{BB962C8B-B14F-4D97-AF65-F5344CB8AC3E}">
        <p14:creationId xmlns:p14="http://schemas.microsoft.com/office/powerpoint/2010/main" val="19697875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A2D15-4D68-4BF7-9421-032AE6C8852C}"/>
              </a:ext>
            </a:extLst>
          </p:cNvPr>
          <p:cNvSpPr>
            <a:spLocks noGrp="1"/>
          </p:cNvSpPr>
          <p:nvPr>
            <p:ph type="title"/>
          </p:nvPr>
        </p:nvSpPr>
        <p:spPr>
          <a:xfrm>
            <a:off x="1228567" y="892177"/>
            <a:ext cx="9577983" cy="1325563"/>
          </a:xfrm>
        </p:spPr>
        <p:txBody>
          <a:bodyPr/>
          <a:lstStyle/>
          <a:p>
            <a:r>
              <a:rPr lang="en-US" dirty="0"/>
              <a:t>DRAWBACK of WC claims</a:t>
            </a:r>
          </a:p>
        </p:txBody>
      </p:sp>
      <p:sp>
        <p:nvSpPr>
          <p:cNvPr id="3" name="Text Placeholder 2">
            <a:extLst>
              <a:ext uri="{FF2B5EF4-FFF2-40B4-BE49-F238E27FC236}">
                <a16:creationId xmlns:a16="http://schemas.microsoft.com/office/drawing/2014/main" id="{78BCC184-1096-457B-AB72-BD49E6E54117}"/>
              </a:ext>
            </a:extLst>
          </p:cNvPr>
          <p:cNvSpPr>
            <a:spLocks noGrp="1"/>
          </p:cNvSpPr>
          <p:nvPr>
            <p:ph type="body" idx="1"/>
          </p:nvPr>
        </p:nvSpPr>
        <p:spPr>
          <a:xfrm>
            <a:off x="1228568" y="5084524"/>
            <a:ext cx="2317707" cy="343061"/>
          </a:xfrm>
        </p:spPr>
        <p:txBody>
          <a:bodyPr/>
          <a:lstStyle/>
          <a:p>
            <a:r>
              <a:rPr lang="en-US" dirty="0"/>
              <a:t>MEDICAL TREATMENT</a:t>
            </a:r>
          </a:p>
        </p:txBody>
      </p:sp>
      <p:sp>
        <p:nvSpPr>
          <p:cNvPr id="11" name="Text Placeholder 10">
            <a:extLst>
              <a:ext uri="{FF2B5EF4-FFF2-40B4-BE49-F238E27FC236}">
                <a16:creationId xmlns:a16="http://schemas.microsoft.com/office/drawing/2014/main" id="{DB420882-1CC0-49B4-8DDE-24EC26687506}"/>
              </a:ext>
            </a:extLst>
          </p:cNvPr>
          <p:cNvSpPr>
            <a:spLocks noGrp="1"/>
          </p:cNvSpPr>
          <p:nvPr>
            <p:ph type="body" idx="21"/>
          </p:nvPr>
        </p:nvSpPr>
        <p:spPr>
          <a:xfrm>
            <a:off x="1487181" y="5464114"/>
            <a:ext cx="1845511" cy="660747"/>
          </a:xfrm>
        </p:spPr>
        <p:txBody>
          <a:bodyPr/>
          <a:lstStyle/>
          <a:p>
            <a:r>
              <a:rPr lang="en-US" dirty="0"/>
              <a:t>Chosen by WC carrier</a:t>
            </a:r>
          </a:p>
        </p:txBody>
      </p:sp>
      <p:sp>
        <p:nvSpPr>
          <p:cNvPr id="8" name="Text Placeholder 7">
            <a:extLst>
              <a:ext uri="{FF2B5EF4-FFF2-40B4-BE49-F238E27FC236}">
                <a16:creationId xmlns:a16="http://schemas.microsoft.com/office/drawing/2014/main" id="{8F0714D4-1A7C-4D7F-A5C0-4F766382B6A9}"/>
              </a:ext>
            </a:extLst>
          </p:cNvPr>
          <p:cNvSpPr>
            <a:spLocks noGrp="1"/>
          </p:cNvSpPr>
          <p:nvPr>
            <p:ph type="body" idx="18"/>
          </p:nvPr>
        </p:nvSpPr>
        <p:spPr>
          <a:xfrm>
            <a:off x="3578300" y="5084524"/>
            <a:ext cx="2330816" cy="343061"/>
          </a:xfrm>
        </p:spPr>
        <p:txBody>
          <a:bodyPr/>
          <a:lstStyle/>
          <a:p>
            <a:r>
              <a:rPr lang="en-US" dirty="0"/>
              <a:t>INDEMINITY</a:t>
            </a:r>
          </a:p>
        </p:txBody>
      </p:sp>
      <p:sp>
        <p:nvSpPr>
          <p:cNvPr id="12" name="Text Placeholder 11">
            <a:extLst>
              <a:ext uri="{FF2B5EF4-FFF2-40B4-BE49-F238E27FC236}">
                <a16:creationId xmlns:a16="http://schemas.microsoft.com/office/drawing/2014/main" id="{E017101B-2009-4267-8513-19000E37B1F0}"/>
              </a:ext>
            </a:extLst>
          </p:cNvPr>
          <p:cNvSpPr>
            <a:spLocks noGrp="1"/>
          </p:cNvSpPr>
          <p:nvPr>
            <p:ph type="body" idx="22"/>
          </p:nvPr>
        </p:nvSpPr>
        <p:spPr>
          <a:xfrm>
            <a:off x="3836913" y="5478796"/>
            <a:ext cx="1855949" cy="660747"/>
          </a:xfrm>
        </p:spPr>
        <p:txBody>
          <a:bodyPr/>
          <a:lstStyle/>
          <a:p>
            <a:r>
              <a:rPr lang="en-US" dirty="0"/>
              <a:t>Only partial </a:t>
            </a:r>
          </a:p>
          <a:p>
            <a:r>
              <a:rPr lang="en-US" dirty="0"/>
              <a:t>lost wages</a:t>
            </a:r>
          </a:p>
        </p:txBody>
      </p:sp>
      <p:sp>
        <p:nvSpPr>
          <p:cNvPr id="9" name="Text Placeholder 8">
            <a:extLst>
              <a:ext uri="{FF2B5EF4-FFF2-40B4-BE49-F238E27FC236}">
                <a16:creationId xmlns:a16="http://schemas.microsoft.com/office/drawing/2014/main" id="{36AEE506-9967-4592-BC98-D3FD3028A8E5}"/>
              </a:ext>
            </a:extLst>
          </p:cNvPr>
          <p:cNvSpPr>
            <a:spLocks noGrp="1"/>
          </p:cNvSpPr>
          <p:nvPr>
            <p:ph type="body" idx="19"/>
          </p:nvPr>
        </p:nvSpPr>
        <p:spPr>
          <a:xfrm>
            <a:off x="6068964" y="5084524"/>
            <a:ext cx="2317707" cy="343061"/>
          </a:xfrm>
        </p:spPr>
        <p:txBody>
          <a:bodyPr/>
          <a:lstStyle/>
          <a:p>
            <a:r>
              <a:rPr lang="en-US" dirty="0"/>
              <a:t>LIEN BOARDABLE</a:t>
            </a:r>
          </a:p>
        </p:txBody>
      </p:sp>
      <p:sp>
        <p:nvSpPr>
          <p:cNvPr id="13" name="Text Placeholder 12">
            <a:extLst>
              <a:ext uri="{FF2B5EF4-FFF2-40B4-BE49-F238E27FC236}">
                <a16:creationId xmlns:a16="http://schemas.microsoft.com/office/drawing/2014/main" id="{D40B843D-6615-46EB-A813-BEBD624EC685}"/>
              </a:ext>
            </a:extLst>
          </p:cNvPr>
          <p:cNvSpPr>
            <a:spLocks noGrp="1"/>
          </p:cNvSpPr>
          <p:nvPr>
            <p:ph type="body" idx="23"/>
          </p:nvPr>
        </p:nvSpPr>
        <p:spPr>
          <a:xfrm>
            <a:off x="6327577" y="5478796"/>
            <a:ext cx="1845511" cy="660747"/>
          </a:xfrm>
        </p:spPr>
        <p:txBody>
          <a:bodyPr>
            <a:normAutofit/>
          </a:bodyPr>
          <a:lstStyle/>
          <a:p>
            <a:r>
              <a:rPr lang="en-US" dirty="0"/>
              <a:t>Less than typical</a:t>
            </a:r>
          </a:p>
          <a:p>
            <a:r>
              <a:rPr lang="en-US" dirty="0"/>
              <a:t> medical lien</a:t>
            </a:r>
          </a:p>
        </p:txBody>
      </p:sp>
      <p:sp>
        <p:nvSpPr>
          <p:cNvPr id="10" name="Text Placeholder 9">
            <a:extLst>
              <a:ext uri="{FF2B5EF4-FFF2-40B4-BE49-F238E27FC236}">
                <a16:creationId xmlns:a16="http://schemas.microsoft.com/office/drawing/2014/main" id="{F5F1AEEC-D56B-4D10-B1F5-63AA91152B53}"/>
              </a:ext>
            </a:extLst>
          </p:cNvPr>
          <p:cNvSpPr>
            <a:spLocks noGrp="1"/>
          </p:cNvSpPr>
          <p:nvPr>
            <p:ph type="body" idx="20"/>
          </p:nvPr>
        </p:nvSpPr>
        <p:spPr>
          <a:xfrm>
            <a:off x="8488845" y="5084524"/>
            <a:ext cx="2317706" cy="343061"/>
          </a:xfrm>
        </p:spPr>
        <p:txBody>
          <a:bodyPr/>
          <a:lstStyle/>
          <a:p>
            <a:r>
              <a:rPr lang="en-US" dirty="0"/>
              <a:t>IMMUNITY</a:t>
            </a:r>
          </a:p>
        </p:txBody>
      </p:sp>
      <p:sp>
        <p:nvSpPr>
          <p:cNvPr id="14" name="Text Placeholder 13">
            <a:extLst>
              <a:ext uri="{FF2B5EF4-FFF2-40B4-BE49-F238E27FC236}">
                <a16:creationId xmlns:a16="http://schemas.microsoft.com/office/drawing/2014/main" id="{3099A0B0-BDD0-48DA-AA3E-13153E65129F}"/>
              </a:ext>
            </a:extLst>
          </p:cNvPr>
          <p:cNvSpPr>
            <a:spLocks noGrp="1"/>
          </p:cNvSpPr>
          <p:nvPr>
            <p:ph type="body" idx="24"/>
          </p:nvPr>
        </p:nvSpPr>
        <p:spPr>
          <a:xfrm>
            <a:off x="8747458" y="5464114"/>
            <a:ext cx="1845510" cy="660747"/>
          </a:xfrm>
        </p:spPr>
        <p:txBody>
          <a:bodyPr/>
          <a:lstStyle/>
          <a:p>
            <a:r>
              <a:rPr lang="en-US" dirty="0"/>
              <a:t>Unless they wrongly </a:t>
            </a:r>
          </a:p>
          <a:p>
            <a:r>
              <a:rPr lang="en-US" dirty="0"/>
              <a:t>deny, may be stuck</a:t>
            </a:r>
          </a:p>
        </p:txBody>
      </p:sp>
      <p:sp>
        <p:nvSpPr>
          <p:cNvPr id="23" name="Date Placeholder 22">
            <a:extLst>
              <a:ext uri="{FF2B5EF4-FFF2-40B4-BE49-F238E27FC236}">
                <a16:creationId xmlns:a16="http://schemas.microsoft.com/office/drawing/2014/main" id="{637DEDF5-3FCD-4BC2-86A5-7BE2BF01EA38}"/>
              </a:ext>
            </a:extLst>
          </p:cNvPr>
          <p:cNvSpPr>
            <a:spLocks noGrp="1"/>
          </p:cNvSpPr>
          <p:nvPr>
            <p:ph type="dt" sz="half" idx="10"/>
          </p:nvPr>
        </p:nvSpPr>
        <p:spPr>
          <a:xfrm>
            <a:off x="838200" y="6356350"/>
            <a:ext cx="2743200" cy="365125"/>
          </a:xfrm>
        </p:spPr>
        <p:txBody>
          <a:bodyPr/>
          <a:lstStyle/>
          <a:p>
            <a:r>
              <a:rPr lang="en-US" dirty="0"/>
              <a:t>2026-04-03</a:t>
            </a:r>
          </a:p>
        </p:txBody>
      </p:sp>
      <p:sp>
        <p:nvSpPr>
          <p:cNvPr id="24" name="Footer Placeholder 23">
            <a:extLst>
              <a:ext uri="{FF2B5EF4-FFF2-40B4-BE49-F238E27FC236}">
                <a16:creationId xmlns:a16="http://schemas.microsoft.com/office/drawing/2014/main" id="{918C3C97-444D-4600-8553-B9C4C1F8483B}"/>
              </a:ext>
            </a:extLst>
          </p:cNvPr>
          <p:cNvSpPr>
            <a:spLocks noGrp="1"/>
          </p:cNvSpPr>
          <p:nvPr>
            <p:ph type="ftr" sz="quarter" idx="11"/>
          </p:nvPr>
        </p:nvSpPr>
        <p:spPr>
          <a:xfrm>
            <a:off x="4038600" y="6356350"/>
            <a:ext cx="4114800" cy="365125"/>
          </a:xfrm>
        </p:spPr>
        <p:txBody>
          <a:bodyPr/>
          <a:lstStyle/>
          <a:p>
            <a:r>
              <a:rPr lang="en-US" dirty="0"/>
              <a:t>HELPING PEOPLE INJURED @ WORK</a:t>
            </a:r>
          </a:p>
        </p:txBody>
      </p:sp>
      <p:sp>
        <p:nvSpPr>
          <p:cNvPr id="25" name="Slide Number Placeholder 24">
            <a:extLst>
              <a:ext uri="{FF2B5EF4-FFF2-40B4-BE49-F238E27FC236}">
                <a16:creationId xmlns:a16="http://schemas.microsoft.com/office/drawing/2014/main" id="{148E9129-4CC6-47BA-ACD8-2C632A8660EC}"/>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4</a:t>
            </a:fld>
            <a:endParaRPr lang="en-US" dirty="0"/>
          </a:p>
        </p:txBody>
      </p:sp>
      <p:pic>
        <p:nvPicPr>
          <p:cNvPr id="29" name="Picture Placeholder 28" descr="Stethoscope with cable making heart monitor shape">
            <a:extLst>
              <a:ext uri="{FF2B5EF4-FFF2-40B4-BE49-F238E27FC236}">
                <a16:creationId xmlns:a16="http://schemas.microsoft.com/office/drawing/2014/main" id="{CD7C1EA6-E819-BD6B-7F27-202AA2E9C4D6}"/>
              </a:ext>
            </a:extLst>
          </p:cNvPr>
          <p:cNvPicPr>
            <a:picLocks noGrp="1" noChangeAspect="1"/>
          </p:cNvPicPr>
          <p:nvPr>
            <p:ph type="pic" sz="quarter" idx="14"/>
          </p:nvPr>
        </p:nvPicPr>
        <p:blipFill>
          <a:blip r:embed="rId2"/>
          <a:srcRect l="17840" r="17840"/>
          <a:stretch/>
        </p:blipFill>
        <p:spPr/>
      </p:pic>
      <p:pic>
        <p:nvPicPr>
          <p:cNvPr id="31" name="Picture Placeholder 30" descr="Hands with change purse">
            <a:extLst>
              <a:ext uri="{FF2B5EF4-FFF2-40B4-BE49-F238E27FC236}">
                <a16:creationId xmlns:a16="http://schemas.microsoft.com/office/drawing/2014/main" id="{6EC7B3B0-5C7B-1FDE-E414-64E73C98C106}"/>
              </a:ext>
            </a:extLst>
          </p:cNvPr>
          <p:cNvPicPr>
            <a:picLocks noGrp="1" noChangeAspect="1"/>
          </p:cNvPicPr>
          <p:nvPr>
            <p:ph type="pic" sz="quarter" idx="15"/>
          </p:nvPr>
        </p:nvPicPr>
        <p:blipFill>
          <a:blip r:embed="rId3"/>
          <a:srcRect l="16667" r="16667"/>
          <a:stretch/>
        </p:blipFill>
        <p:spPr>
          <a:xfrm>
            <a:off x="3907061" y="2886074"/>
            <a:ext cx="1845511" cy="1845511"/>
          </a:xfrm>
        </p:spPr>
      </p:pic>
      <p:pic>
        <p:nvPicPr>
          <p:cNvPr id="33" name="Picture Placeholder 32" descr="Light shining through snail shell">
            <a:extLst>
              <a:ext uri="{FF2B5EF4-FFF2-40B4-BE49-F238E27FC236}">
                <a16:creationId xmlns:a16="http://schemas.microsoft.com/office/drawing/2014/main" id="{1634258C-AD85-C353-9146-D4A1F4435D7B}"/>
              </a:ext>
            </a:extLst>
          </p:cNvPr>
          <p:cNvPicPr>
            <a:picLocks noGrp="1" noChangeAspect="1"/>
          </p:cNvPicPr>
          <p:nvPr>
            <p:ph type="pic" sz="quarter" idx="16"/>
          </p:nvPr>
        </p:nvPicPr>
        <p:blipFill>
          <a:blip r:embed="rId4"/>
          <a:srcRect t="10003" b="10003"/>
          <a:stretch/>
        </p:blipFill>
        <p:spPr/>
      </p:pic>
      <p:pic>
        <p:nvPicPr>
          <p:cNvPr id="35" name="Picture Placeholder 34" descr="Dart on a dartboard">
            <a:extLst>
              <a:ext uri="{FF2B5EF4-FFF2-40B4-BE49-F238E27FC236}">
                <a16:creationId xmlns:a16="http://schemas.microsoft.com/office/drawing/2014/main" id="{5B35ADE4-9D73-A3AC-7F7A-8840AA403E7A}"/>
              </a:ext>
            </a:extLst>
          </p:cNvPr>
          <p:cNvPicPr>
            <a:picLocks noGrp="1" noChangeAspect="1"/>
          </p:cNvPicPr>
          <p:nvPr>
            <p:ph type="pic" sz="quarter" idx="17"/>
          </p:nvPr>
        </p:nvPicPr>
        <p:blipFill>
          <a:blip r:embed="rId5"/>
          <a:srcRect l="16667" r="16667"/>
          <a:stretch/>
        </p:blipFill>
        <p:spPr/>
      </p:pic>
    </p:spTree>
    <p:extLst>
      <p:ext uri="{BB962C8B-B14F-4D97-AF65-F5344CB8AC3E}">
        <p14:creationId xmlns:p14="http://schemas.microsoft.com/office/powerpoint/2010/main" val="17881395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5FEE2D-79E5-4C1D-8BF7-EE619CA7039A}"/>
              </a:ext>
            </a:extLst>
          </p:cNvPr>
          <p:cNvSpPr>
            <a:spLocks noGrp="1"/>
          </p:cNvSpPr>
          <p:nvPr>
            <p:ph type="title"/>
          </p:nvPr>
        </p:nvSpPr>
        <p:spPr>
          <a:xfrm>
            <a:off x="838200" y="134303"/>
            <a:ext cx="10515600" cy="1325563"/>
          </a:xfrm>
        </p:spPr>
        <p:txBody>
          <a:bodyPr/>
          <a:lstStyle/>
          <a:p>
            <a:r>
              <a:rPr lang="en-US" dirty="0"/>
              <a:t>HOW does WC LAW affect a PI practice?</a:t>
            </a:r>
          </a:p>
        </p:txBody>
      </p:sp>
      <p:sp>
        <p:nvSpPr>
          <p:cNvPr id="7" name="Date Placeholder 6">
            <a:extLst>
              <a:ext uri="{FF2B5EF4-FFF2-40B4-BE49-F238E27FC236}">
                <a16:creationId xmlns:a16="http://schemas.microsoft.com/office/drawing/2014/main" id="{E7F1AE66-47AA-4110-86B9-0626D4953989}"/>
              </a:ext>
            </a:extLst>
          </p:cNvPr>
          <p:cNvSpPr>
            <a:spLocks noGrp="1"/>
          </p:cNvSpPr>
          <p:nvPr>
            <p:ph type="dt" sz="half" idx="10"/>
          </p:nvPr>
        </p:nvSpPr>
        <p:spPr>
          <a:xfrm>
            <a:off x="838200" y="6356350"/>
            <a:ext cx="2743200" cy="365125"/>
          </a:xfrm>
        </p:spPr>
        <p:txBody>
          <a:bodyPr/>
          <a:lstStyle/>
          <a:p>
            <a:r>
              <a:rPr lang="en-US" dirty="0"/>
              <a:t>2026-04-03</a:t>
            </a:r>
          </a:p>
        </p:txBody>
      </p:sp>
      <p:sp>
        <p:nvSpPr>
          <p:cNvPr id="8" name="Footer Placeholder 7">
            <a:extLst>
              <a:ext uri="{FF2B5EF4-FFF2-40B4-BE49-F238E27FC236}">
                <a16:creationId xmlns:a16="http://schemas.microsoft.com/office/drawing/2014/main" id="{8BA5A93F-DCAE-40B8-8E94-3239A1A6A21A}"/>
              </a:ext>
            </a:extLst>
          </p:cNvPr>
          <p:cNvSpPr>
            <a:spLocks noGrp="1"/>
          </p:cNvSpPr>
          <p:nvPr>
            <p:ph type="ftr" sz="quarter" idx="11"/>
          </p:nvPr>
        </p:nvSpPr>
        <p:spPr>
          <a:xfrm>
            <a:off x="4038600" y="6356350"/>
            <a:ext cx="4114800" cy="365125"/>
          </a:xfrm>
        </p:spPr>
        <p:txBody>
          <a:bodyPr/>
          <a:lstStyle/>
          <a:p>
            <a:r>
              <a:rPr lang="en-US" dirty="0"/>
              <a:t>HELPING PEOPLE INJURED @ WORK</a:t>
            </a:r>
          </a:p>
        </p:txBody>
      </p:sp>
      <p:sp>
        <p:nvSpPr>
          <p:cNvPr id="9" name="Slide Number Placeholder 8">
            <a:extLst>
              <a:ext uri="{FF2B5EF4-FFF2-40B4-BE49-F238E27FC236}">
                <a16:creationId xmlns:a16="http://schemas.microsoft.com/office/drawing/2014/main" id="{03091613-153A-4005-9F4D-2F185AE5F7BF}"/>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5</a:t>
            </a:fld>
            <a:endParaRPr lang="en-US" dirty="0"/>
          </a:p>
        </p:txBody>
      </p:sp>
      <p:sp>
        <p:nvSpPr>
          <p:cNvPr id="5" name="Table Placeholder 4">
            <a:extLst>
              <a:ext uri="{FF2B5EF4-FFF2-40B4-BE49-F238E27FC236}">
                <a16:creationId xmlns:a16="http://schemas.microsoft.com/office/drawing/2014/main" id="{6CF83FBA-D73A-8FD3-A719-CC52F39B4E1A}"/>
              </a:ext>
            </a:extLst>
          </p:cNvPr>
          <p:cNvSpPr>
            <a:spLocks noGrp="1"/>
          </p:cNvSpPr>
          <p:nvPr>
            <p:ph type="tbl" sz="quarter" idx="14"/>
          </p:nvPr>
        </p:nvSpPr>
        <p:spPr>
          <a:xfrm>
            <a:off x="838200" y="1571872"/>
            <a:ext cx="4403941" cy="4784478"/>
          </a:xfrm>
        </p:spPr>
        <p:txBody>
          <a:bodyPr>
            <a:normAutofit/>
          </a:bodyPr>
          <a:lstStyle/>
          <a:p>
            <a:r>
              <a:rPr lang="en-US" sz="2400" dirty="0"/>
              <a:t>Aren’t most WC cases:</a:t>
            </a:r>
          </a:p>
          <a:p>
            <a:pPr lvl="1"/>
            <a:r>
              <a:rPr lang="en-US" dirty="0"/>
              <a:t>Sprains, strains, tears</a:t>
            </a:r>
          </a:p>
          <a:p>
            <a:pPr lvl="1"/>
            <a:r>
              <a:rPr lang="en-US" dirty="0"/>
              <a:t>Bruise / contusion</a:t>
            </a:r>
          </a:p>
          <a:p>
            <a:pPr lvl="1"/>
            <a:r>
              <a:rPr lang="en-US" dirty="0"/>
              <a:t>Minor cuts / punctures</a:t>
            </a:r>
          </a:p>
          <a:p>
            <a:pPr lvl="1"/>
            <a:r>
              <a:rPr lang="en-US" dirty="0"/>
              <a:t>Inflammation</a:t>
            </a:r>
          </a:p>
          <a:p>
            <a:pPr lvl="2"/>
            <a:r>
              <a:rPr lang="en-US" dirty="0"/>
              <a:t>Wear/tear on the body</a:t>
            </a:r>
          </a:p>
          <a:p>
            <a:pPr lvl="2"/>
            <a:r>
              <a:rPr lang="en-US" dirty="0"/>
              <a:t>Standing on hard surface</a:t>
            </a:r>
          </a:p>
          <a:p>
            <a:pPr lvl="2"/>
            <a:r>
              <a:rPr lang="en-US" dirty="0"/>
              <a:t>Typing/sitting immobile</a:t>
            </a:r>
          </a:p>
          <a:p>
            <a:pPr lvl="1"/>
            <a:r>
              <a:rPr lang="en-US" dirty="0"/>
              <a:t>Cases with limited injury, PI lawyers often cannot help injured worker</a:t>
            </a:r>
          </a:p>
          <a:p>
            <a:pPr lvl="1"/>
            <a:r>
              <a:rPr lang="en-US" dirty="0"/>
              <a:t>Better to stay in WC system</a:t>
            </a:r>
          </a:p>
        </p:txBody>
      </p:sp>
      <p:pic>
        <p:nvPicPr>
          <p:cNvPr id="10" name="Picture 9" descr="A person sitting in a chair with his head in his hands&#10;&#10;Description automatically generated">
            <a:extLst>
              <a:ext uri="{FF2B5EF4-FFF2-40B4-BE49-F238E27FC236}">
                <a16:creationId xmlns:a16="http://schemas.microsoft.com/office/drawing/2014/main" id="{30583223-8070-0559-2176-BA88E07B2710}"/>
              </a:ext>
            </a:extLst>
          </p:cNvPr>
          <p:cNvPicPr>
            <a:picLocks noChangeAspect="1"/>
          </p:cNvPicPr>
          <p:nvPr/>
        </p:nvPicPr>
        <p:blipFill>
          <a:blip r:embed="rId2"/>
          <a:stretch>
            <a:fillRect/>
          </a:stretch>
        </p:blipFill>
        <p:spPr>
          <a:xfrm>
            <a:off x="5242141" y="1575253"/>
            <a:ext cx="6233999" cy="4599045"/>
          </a:xfrm>
          <a:prstGeom prst="rect">
            <a:avLst/>
          </a:prstGeom>
        </p:spPr>
      </p:pic>
    </p:spTree>
    <p:extLst>
      <p:ext uri="{BB962C8B-B14F-4D97-AF65-F5344CB8AC3E}">
        <p14:creationId xmlns:p14="http://schemas.microsoft.com/office/powerpoint/2010/main" val="24996826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A18D0-BE37-F7FD-21FD-D40DA9B7CC85}"/>
              </a:ext>
            </a:extLst>
          </p:cNvPr>
          <p:cNvSpPr>
            <a:spLocks noGrp="1"/>
          </p:cNvSpPr>
          <p:nvPr>
            <p:ph type="title"/>
          </p:nvPr>
        </p:nvSpPr>
        <p:spPr/>
        <p:txBody>
          <a:bodyPr/>
          <a:lstStyle/>
          <a:p>
            <a:r>
              <a:rPr lang="en-US" dirty="0"/>
              <a:t>WC CASES THAT NEEDS TORT LAWYERS</a:t>
            </a:r>
          </a:p>
        </p:txBody>
      </p:sp>
      <p:sp>
        <p:nvSpPr>
          <p:cNvPr id="3" name="Chart Placeholder 2">
            <a:extLst>
              <a:ext uri="{FF2B5EF4-FFF2-40B4-BE49-F238E27FC236}">
                <a16:creationId xmlns:a16="http://schemas.microsoft.com/office/drawing/2014/main" id="{A8594C47-D2E9-4616-98D5-7EE6109E1FA9}"/>
              </a:ext>
            </a:extLst>
          </p:cNvPr>
          <p:cNvSpPr>
            <a:spLocks noGrp="1"/>
          </p:cNvSpPr>
          <p:nvPr>
            <p:ph type="chart" sz="quarter" idx="13"/>
          </p:nvPr>
        </p:nvSpPr>
        <p:spPr>
          <a:xfrm>
            <a:off x="838200" y="1556544"/>
            <a:ext cx="10515600" cy="4799806"/>
          </a:xfrm>
        </p:spPr>
        <p:txBody>
          <a:bodyPr>
            <a:noAutofit/>
          </a:bodyPr>
          <a:lstStyle/>
          <a:p>
            <a:pPr marL="0" marR="0" lvl="0" indent="0">
              <a:lnSpc>
                <a:spcPct val="107000"/>
              </a:lnSpc>
              <a:spcBef>
                <a:spcPts val="0"/>
              </a:spcBef>
              <a:spcAft>
                <a:spcPts val="0"/>
              </a:spcAft>
              <a:buNone/>
            </a:pPr>
            <a:r>
              <a:rPr lang="en-US" sz="2000" kern="100" dirty="0">
                <a:ea typeface="Calibri" panose="020F0502020204030204" pitchFamily="34" charset="0"/>
                <a:cs typeface="Arial" panose="020B0604020202020204" pitchFamily="34" charset="0"/>
              </a:rPr>
              <a:t>I</a:t>
            </a:r>
            <a:r>
              <a:rPr lang="en-US" sz="2000" kern="100" dirty="0">
                <a:effectLst/>
                <a:ea typeface="Calibri" panose="020F0502020204030204" pitchFamily="34" charset="0"/>
                <a:cs typeface="Arial" panose="020B0604020202020204" pitchFamily="34" charset="0"/>
              </a:rPr>
              <a:t>ssue spotter: who else can you sue? Examples </a:t>
            </a:r>
          </a:p>
          <a:p>
            <a:pPr marL="342900" marR="0" lvl="0" indent="-342900">
              <a:lnSpc>
                <a:spcPct val="100000"/>
              </a:lnSpc>
              <a:spcBef>
                <a:spcPts val="0"/>
              </a:spcBef>
              <a:spcAft>
                <a:spcPts val="600"/>
              </a:spcAft>
              <a:buFont typeface="Symbol" panose="05050102010706020507" pitchFamily="18" charset="2"/>
              <a:buChar char=""/>
            </a:pPr>
            <a:r>
              <a:rPr lang="en-US" sz="1600" kern="100" dirty="0">
                <a:ea typeface="Calibri" panose="020F0502020204030204" pitchFamily="34" charset="0"/>
                <a:cs typeface="Arial" panose="020B0604020202020204" pitchFamily="34" charset="0"/>
              </a:rPr>
              <a:t>Government employee on job (surgery) – no WC claim pursued (guy near retirement) </a:t>
            </a:r>
          </a:p>
          <a:p>
            <a:pPr marL="800100" lvl="1" indent="-342900">
              <a:lnSpc>
                <a:spcPct val="100000"/>
              </a:lnSpc>
              <a:spcBef>
                <a:spcPts val="0"/>
              </a:spcBef>
              <a:spcAft>
                <a:spcPts val="600"/>
              </a:spcAft>
              <a:buFont typeface="Symbol" panose="05050102010706020507" pitchFamily="18" charset="2"/>
              <a:buChar char=""/>
            </a:pPr>
            <a:r>
              <a:rPr lang="en-US" sz="1600" kern="100" dirty="0">
                <a:ea typeface="Calibri" panose="020F0502020204030204" pitchFamily="34" charset="0"/>
                <a:cs typeface="Arial" panose="020B0604020202020204" pitchFamily="34" charset="0"/>
              </a:rPr>
              <a:t>Sued business for owning car &amp; employing driver who caused car crash. </a:t>
            </a:r>
          </a:p>
          <a:p>
            <a:pPr marL="342900" marR="0" lvl="0" indent="-342900">
              <a:lnSpc>
                <a:spcPct val="100000"/>
              </a:lnSpc>
              <a:spcBef>
                <a:spcPts val="0"/>
              </a:spcBef>
              <a:spcAft>
                <a:spcPts val="600"/>
              </a:spcAft>
              <a:buFont typeface="Symbol" panose="05050102010706020507" pitchFamily="18" charset="2"/>
              <a:buChar char=""/>
            </a:pPr>
            <a:r>
              <a:rPr lang="en-US" sz="1600" kern="100" dirty="0">
                <a:effectLst/>
                <a:ea typeface="Calibri" panose="020F0502020204030204" pitchFamily="34" charset="0"/>
                <a:cs typeface="Arial" panose="020B0604020202020204" pitchFamily="34" charset="0"/>
              </a:rPr>
              <a:t>Police on patrol fell in hole at home outside pool, hurt back (surgery) </a:t>
            </a:r>
          </a:p>
          <a:p>
            <a:pPr marL="800100" lvl="1" indent="-342900">
              <a:lnSpc>
                <a:spcPct val="100000"/>
              </a:lnSpc>
              <a:spcBef>
                <a:spcPts val="0"/>
              </a:spcBef>
              <a:spcAft>
                <a:spcPts val="600"/>
              </a:spcAft>
              <a:buFont typeface="Symbol" panose="05050102010706020507" pitchFamily="18" charset="2"/>
              <a:buChar char=""/>
            </a:pPr>
            <a:r>
              <a:rPr lang="en-US" sz="1600" kern="100" dirty="0">
                <a:ea typeface="Calibri" panose="020F0502020204030204" pitchFamily="34" charset="0"/>
                <a:cs typeface="Arial" panose="020B0604020202020204" pitchFamily="34" charset="0"/>
              </a:rPr>
              <a:t>H</a:t>
            </a:r>
            <a:r>
              <a:rPr lang="en-US" sz="1600" kern="100" dirty="0">
                <a:effectLst/>
                <a:ea typeface="Calibri" panose="020F0502020204030204" pitchFamily="34" charset="0"/>
                <a:cs typeface="Arial" panose="020B0604020202020204" pitchFamily="34" charset="0"/>
              </a:rPr>
              <a:t>omeowner landlord left uncovered hole on property (could also sue tenant if removed warning sign)</a:t>
            </a:r>
          </a:p>
          <a:p>
            <a:pPr marL="342900" marR="0" lvl="0" indent="-342900">
              <a:lnSpc>
                <a:spcPct val="100000"/>
              </a:lnSpc>
              <a:spcBef>
                <a:spcPts val="0"/>
              </a:spcBef>
              <a:spcAft>
                <a:spcPts val="600"/>
              </a:spcAft>
              <a:buFont typeface="Symbol" panose="05050102010706020507" pitchFamily="18" charset="2"/>
              <a:buChar char=""/>
            </a:pPr>
            <a:r>
              <a:rPr lang="en-US" sz="1600" kern="100" dirty="0">
                <a:effectLst/>
                <a:ea typeface="Calibri" panose="020F0502020204030204" pitchFamily="34" charset="0"/>
                <a:cs typeface="Arial" panose="020B0604020202020204" pitchFamily="34" charset="0"/>
              </a:rPr>
              <a:t>Security guard on patrol injured leg (surgery)</a:t>
            </a:r>
          </a:p>
          <a:p>
            <a:pPr marL="800100" lvl="1" indent="-342900">
              <a:lnSpc>
                <a:spcPct val="100000"/>
              </a:lnSpc>
              <a:spcBef>
                <a:spcPts val="0"/>
              </a:spcBef>
              <a:spcAft>
                <a:spcPts val="600"/>
              </a:spcAft>
              <a:buFont typeface="Symbol" panose="05050102010706020507" pitchFamily="18" charset="2"/>
              <a:buChar char=""/>
            </a:pPr>
            <a:r>
              <a:rPr lang="en-US" sz="1600" kern="100" dirty="0">
                <a:ea typeface="Calibri" panose="020F0502020204030204" pitchFamily="34" charset="0"/>
                <a:cs typeface="Arial" panose="020B0604020202020204" pitchFamily="34" charset="0"/>
              </a:rPr>
              <a:t>Different b</a:t>
            </a:r>
            <a:r>
              <a:rPr lang="en-US" sz="1600" kern="100" dirty="0">
                <a:effectLst/>
                <a:ea typeface="Calibri" panose="020F0502020204030204" pitchFamily="34" charset="0"/>
                <a:cs typeface="Arial" panose="020B0604020202020204" pitchFamily="34" charset="0"/>
              </a:rPr>
              <a:t>usiness strung wire dangerously on his path;</a:t>
            </a:r>
          </a:p>
          <a:p>
            <a:pPr marL="342900" marR="0" lvl="0" indent="-342900">
              <a:lnSpc>
                <a:spcPct val="100000"/>
              </a:lnSpc>
              <a:spcBef>
                <a:spcPts val="0"/>
              </a:spcBef>
              <a:spcAft>
                <a:spcPts val="600"/>
              </a:spcAft>
              <a:buFont typeface="Symbol" panose="05050102010706020507" pitchFamily="18" charset="2"/>
              <a:buChar char=""/>
            </a:pPr>
            <a:r>
              <a:rPr lang="en-US" sz="1600" kern="100" dirty="0">
                <a:effectLst/>
                <a:ea typeface="Calibri" panose="020F0502020204030204" pitchFamily="34" charset="0"/>
                <a:cs typeface="Arial" panose="020B0604020202020204" pitchFamily="34" charset="0"/>
              </a:rPr>
              <a:t>Small business employee fell down-stairs (surgery)</a:t>
            </a:r>
          </a:p>
          <a:p>
            <a:pPr marL="800100" lvl="1" indent="-342900">
              <a:lnSpc>
                <a:spcPct val="100000"/>
              </a:lnSpc>
              <a:spcBef>
                <a:spcPts val="0"/>
              </a:spcBef>
              <a:spcAft>
                <a:spcPts val="600"/>
              </a:spcAft>
              <a:buFont typeface="Symbol" panose="05050102010706020507" pitchFamily="18" charset="2"/>
              <a:buChar char=""/>
            </a:pPr>
            <a:r>
              <a:rPr lang="en-US" sz="1600" kern="100" dirty="0">
                <a:ea typeface="Calibri" panose="020F0502020204030204" pitchFamily="34" charset="0"/>
                <a:cs typeface="Arial" panose="020B0604020202020204" pitchFamily="34" charset="0"/>
              </a:rPr>
              <a:t>H</a:t>
            </a:r>
            <a:r>
              <a:rPr lang="en-US" sz="1600" kern="100" dirty="0">
                <a:effectLst/>
                <a:ea typeface="Calibri" panose="020F0502020204030204" pitchFamily="34" charset="0"/>
                <a:cs typeface="Arial" panose="020B0604020202020204" pitchFamily="34" charset="0"/>
              </a:rPr>
              <a:t>omeowner insisted he wear unsafe booties (to keep property clean) knowing about slippery stairs;</a:t>
            </a:r>
          </a:p>
          <a:p>
            <a:pPr marL="342900" marR="0" lvl="0" indent="-342900">
              <a:lnSpc>
                <a:spcPct val="100000"/>
              </a:lnSpc>
              <a:spcBef>
                <a:spcPts val="0"/>
              </a:spcBef>
              <a:spcAft>
                <a:spcPts val="600"/>
              </a:spcAft>
              <a:buFont typeface="Symbol" panose="05050102010706020507" pitchFamily="18" charset="2"/>
              <a:buChar char=""/>
            </a:pPr>
            <a:r>
              <a:rPr lang="en-US" sz="1600" kern="100" dirty="0">
                <a:effectLst/>
                <a:ea typeface="Calibri" panose="020F0502020204030204" pitchFamily="34" charset="0"/>
                <a:cs typeface="Arial" panose="020B0604020202020204" pitchFamily="34" charset="0"/>
              </a:rPr>
              <a:t>Small business employee fell when working on top of shed in building (surgery)</a:t>
            </a:r>
          </a:p>
          <a:p>
            <a:pPr marL="800100" lvl="1" indent="-342900">
              <a:lnSpc>
                <a:spcPct val="100000"/>
              </a:lnSpc>
              <a:spcBef>
                <a:spcPts val="0"/>
              </a:spcBef>
              <a:spcAft>
                <a:spcPts val="600"/>
              </a:spcAft>
              <a:buFont typeface="Symbol" panose="05050102010706020507" pitchFamily="18" charset="2"/>
              <a:buChar char=""/>
            </a:pPr>
            <a:r>
              <a:rPr lang="en-US" sz="1600" kern="100" dirty="0">
                <a:effectLst/>
                <a:ea typeface="Calibri" panose="020F0502020204030204" pitchFamily="34" charset="0"/>
                <a:cs typeface="Arial" panose="020B0604020202020204" pitchFamily="34" charset="0"/>
              </a:rPr>
              <a:t>Country </a:t>
            </a:r>
            <a:r>
              <a:rPr lang="en-US" sz="1600" kern="100" dirty="0">
                <a:ea typeface="Calibri" panose="020F0502020204030204" pitchFamily="34" charset="0"/>
                <a:cs typeface="Arial" panose="020B0604020202020204" pitchFamily="34" charset="0"/>
              </a:rPr>
              <a:t>club </a:t>
            </a:r>
            <a:r>
              <a:rPr lang="en-US" sz="1600" kern="100" dirty="0">
                <a:effectLst/>
                <a:ea typeface="Calibri" panose="020F0502020204030204" pitchFamily="34" charset="0"/>
                <a:cs typeface="Arial" panose="020B0604020202020204" pitchFamily="34" charset="0"/>
              </a:rPr>
              <a:t>did not warn about unpermitted building, hole in roof he tried to worked on;</a:t>
            </a:r>
          </a:p>
          <a:p>
            <a:pPr marL="342900" marR="0" lvl="0" indent="-342900">
              <a:lnSpc>
                <a:spcPct val="100000"/>
              </a:lnSpc>
              <a:spcBef>
                <a:spcPts val="0"/>
              </a:spcBef>
              <a:spcAft>
                <a:spcPts val="600"/>
              </a:spcAft>
              <a:buFont typeface="Symbol" panose="05050102010706020507" pitchFamily="18" charset="2"/>
              <a:buChar char=""/>
            </a:pPr>
            <a:r>
              <a:rPr lang="en-US" sz="1600" kern="100" dirty="0">
                <a:effectLst/>
                <a:ea typeface="Calibri" panose="020F0502020204030204" pitchFamily="34" charset="0"/>
                <a:cs typeface="Arial" panose="020B0604020202020204" pitchFamily="34" charset="0"/>
              </a:rPr>
              <a:t>Delivery company employee (several surgeries)</a:t>
            </a:r>
          </a:p>
          <a:p>
            <a:pPr marL="800100" lvl="1" indent="-342900">
              <a:lnSpc>
                <a:spcPct val="100000"/>
              </a:lnSpc>
              <a:spcBef>
                <a:spcPts val="0"/>
              </a:spcBef>
              <a:spcAft>
                <a:spcPts val="600"/>
              </a:spcAft>
              <a:buFont typeface="Symbol" panose="05050102010706020507" pitchFamily="18" charset="2"/>
              <a:buChar char=""/>
            </a:pPr>
            <a:r>
              <a:rPr lang="en-US" sz="1600" kern="100" dirty="0">
                <a:ea typeface="Calibri" panose="020F0502020204030204" pitchFamily="34" charset="0"/>
                <a:cs typeface="Arial" panose="020B0604020202020204" pitchFamily="34" charset="0"/>
              </a:rPr>
              <a:t>Sued </a:t>
            </a:r>
            <a:r>
              <a:rPr lang="en-US" sz="1600" kern="100" dirty="0">
                <a:effectLst/>
                <a:ea typeface="Calibri" panose="020F0502020204030204" pitchFamily="34" charset="0"/>
                <a:cs typeface="Arial" panose="020B0604020202020204" pitchFamily="34" charset="0"/>
              </a:rPr>
              <a:t>person causing serious car crash – also pursued UM claim, then dropped it when we finally found disability policy. </a:t>
            </a:r>
          </a:p>
        </p:txBody>
      </p:sp>
      <p:sp>
        <p:nvSpPr>
          <p:cNvPr id="4" name="Date Placeholder 3">
            <a:extLst>
              <a:ext uri="{FF2B5EF4-FFF2-40B4-BE49-F238E27FC236}">
                <a16:creationId xmlns:a16="http://schemas.microsoft.com/office/drawing/2014/main" id="{F02254D1-AF03-6D6D-253E-F638A55A78C0}"/>
              </a:ext>
            </a:extLst>
          </p:cNvPr>
          <p:cNvSpPr>
            <a:spLocks noGrp="1"/>
          </p:cNvSpPr>
          <p:nvPr>
            <p:ph type="dt" sz="half" idx="10"/>
          </p:nvPr>
        </p:nvSpPr>
        <p:spPr/>
        <p:txBody>
          <a:bodyPr/>
          <a:lstStyle/>
          <a:p>
            <a:r>
              <a:rPr lang="en-US" dirty="0"/>
              <a:t>2026-04-03</a:t>
            </a:r>
          </a:p>
        </p:txBody>
      </p:sp>
      <p:sp>
        <p:nvSpPr>
          <p:cNvPr id="5" name="Footer Placeholder 4">
            <a:extLst>
              <a:ext uri="{FF2B5EF4-FFF2-40B4-BE49-F238E27FC236}">
                <a16:creationId xmlns:a16="http://schemas.microsoft.com/office/drawing/2014/main" id="{B03BE987-506B-445A-031B-441264C483D0}"/>
              </a:ext>
            </a:extLst>
          </p:cNvPr>
          <p:cNvSpPr>
            <a:spLocks noGrp="1"/>
          </p:cNvSpPr>
          <p:nvPr>
            <p:ph type="ftr" sz="quarter" idx="11"/>
          </p:nvPr>
        </p:nvSpPr>
        <p:spPr/>
        <p:txBody>
          <a:bodyPr/>
          <a:lstStyle/>
          <a:p>
            <a:r>
              <a:rPr lang="en-US" dirty="0"/>
              <a:t>HELPING PEOPLE INJURED @ WORK</a:t>
            </a:r>
          </a:p>
        </p:txBody>
      </p:sp>
      <p:sp>
        <p:nvSpPr>
          <p:cNvPr id="6" name="Slide Number Placeholder 5">
            <a:extLst>
              <a:ext uri="{FF2B5EF4-FFF2-40B4-BE49-F238E27FC236}">
                <a16:creationId xmlns:a16="http://schemas.microsoft.com/office/drawing/2014/main" id="{BAAC8D99-E508-49D5-7A3B-0CB19281F6D8}"/>
              </a:ext>
            </a:extLst>
          </p:cNvPr>
          <p:cNvSpPr>
            <a:spLocks noGrp="1"/>
          </p:cNvSpPr>
          <p:nvPr>
            <p:ph type="sldNum" sz="quarter" idx="12"/>
          </p:nvPr>
        </p:nvSpPr>
        <p:spPr/>
        <p:txBody>
          <a:bodyPr/>
          <a:lstStyle/>
          <a:p>
            <a:fld id="{A49DFD55-3C28-40EF-9E31-A92D2E4017FF}" type="slidenum">
              <a:rPr lang="en-US" smtClean="0"/>
              <a:pPr/>
              <a:t>6</a:t>
            </a:fld>
            <a:endParaRPr lang="en-US" dirty="0"/>
          </a:p>
        </p:txBody>
      </p:sp>
    </p:spTree>
    <p:extLst>
      <p:ext uri="{BB962C8B-B14F-4D97-AF65-F5344CB8AC3E}">
        <p14:creationId xmlns:p14="http://schemas.microsoft.com/office/powerpoint/2010/main" val="9991393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A18D0-BE37-F7FD-21FD-D40DA9B7CC85}"/>
              </a:ext>
            </a:extLst>
          </p:cNvPr>
          <p:cNvSpPr>
            <a:spLocks noGrp="1"/>
          </p:cNvSpPr>
          <p:nvPr>
            <p:ph type="title"/>
          </p:nvPr>
        </p:nvSpPr>
        <p:spPr>
          <a:xfrm>
            <a:off x="838200" y="134304"/>
            <a:ext cx="10515600" cy="926746"/>
          </a:xfrm>
        </p:spPr>
        <p:txBody>
          <a:bodyPr/>
          <a:lstStyle/>
          <a:p>
            <a:r>
              <a:rPr lang="en-US" dirty="0"/>
              <a:t>Subrogation &amp; </a:t>
            </a:r>
            <a:r>
              <a:rPr lang="en-US" i="1" dirty="0" err="1"/>
              <a:t>manfredo</a:t>
            </a:r>
            <a:r>
              <a:rPr lang="en-US" i="1" dirty="0"/>
              <a:t> </a:t>
            </a:r>
            <a:r>
              <a:rPr lang="en-US" dirty="0"/>
              <a:t>Formula</a:t>
            </a:r>
          </a:p>
        </p:txBody>
      </p:sp>
      <p:sp>
        <p:nvSpPr>
          <p:cNvPr id="3" name="Chart Placeholder 2">
            <a:extLst>
              <a:ext uri="{FF2B5EF4-FFF2-40B4-BE49-F238E27FC236}">
                <a16:creationId xmlns:a16="http://schemas.microsoft.com/office/drawing/2014/main" id="{A8594C47-D2E9-4616-98D5-7EE6109E1FA9}"/>
              </a:ext>
            </a:extLst>
          </p:cNvPr>
          <p:cNvSpPr>
            <a:spLocks noGrp="1"/>
          </p:cNvSpPr>
          <p:nvPr>
            <p:ph type="chart" sz="quarter" idx="13"/>
          </p:nvPr>
        </p:nvSpPr>
        <p:spPr>
          <a:xfrm>
            <a:off x="838200" y="1181819"/>
            <a:ext cx="10515600" cy="5174531"/>
          </a:xfrm>
        </p:spPr>
        <p:txBody>
          <a:bodyPr>
            <a:noAutofit/>
          </a:bodyPr>
          <a:lstStyle/>
          <a:p>
            <a:pPr marL="0" marR="0" lvl="0" indent="0">
              <a:lnSpc>
                <a:spcPct val="107000"/>
              </a:lnSpc>
              <a:spcBef>
                <a:spcPts val="0"/>
              </a:spcBef>
              <a:spcAft>
                <a:spcPts val="0"/>
              </a:spcAft>
              <a:buNone/>
            </a:pPr>
            <a:r>
              <a:rPr lang="en-US" sz="2000" kern="100" dirty="0">
                <a:effectLst/>
                <a:ea typeface="Calibri" panose="020F0502020204030204" pitchFamily="34" charset="0"/>
                <a:cs typeface="Arial" panose="020B0604020202020204" pitchFamily="34" charset="0"/>
              </a:rPr>
              <a:t>Florida Statue 440.39 &amp; </a:t>
            </a:r>
            <a:r>
              <a:rPr lang="en-US" sz="2000" i="1" kern="100" dirty="0" err="1">
                <a:effectLst/>
                <a:ea typeface="Calibri" panose="020F0502020204030204" pitchFamily="34" charset="0"/>
                <a:cs typeface="Arial" panose="020B0604020202020204" pitchFamily="34" charset="0"/>
              </a:rPr>
              <a:t>Manfredo</a:t>
            </a:r>
            <a:r>
              <a:rPr lang="en-US" sz="2000" i="1" kern="100" dirty="0">
                <a:effectLst/>
                <a:ea typeface="Calibri" panose="020F0502020204030204" pitchFamily="34" charset="0"/>
                <a:cs typeface="Arial" panose="020B0604020202020204" pitchFamily="34" charset="0"/>
              </a:rPr>
              <a:t> v. Employer’s Casualty Ins. Co.,</a:t>
            </a:r>
            <a:r>
              <a:rPr lang="en-US" sz="2000" kern="100" dirty="0">
                <a:effectLst/>
                <a:ea typeface="Calibri" panose="020F0502020204030204" pitchFamily="34" charset="0"/>
                <a:cs typeface="Arial" panose="020B0604020202020204" pitchFamily="34" charset="0"/>
              </a:rPr>
              <a:t> 560 So.2d 1162 (Fla 1990).</a:t>
            </a:r>
          </a:p>
          <a:p>
            <a:pPr>
              <a:lnSpc>
                <a:spcPct val="107000"/>
              </a:lnSpc>
              <a:spcBef>
                <a:spcPts val="0"/>
              </a:spcBef>
            </a:pPr>
            <a:r>
              <a:rPr lang="en-US" sz="2000" kern="100" dirty="0">
                <a:ea typeface="Calibri" panose="020F0502020204030204" pitchFamily="34" charset="0"/>
                <a:cs typeface="Arial" panose="020B0604020202020204" pitchFamily="34" charset="0"/>
              </a:rPr>
              <a:t>Workers’ compensation insurance companies owed reimbursement from 3</a:t>
            </a:r>
            <a:r>
              <a:rPr lang="en-US" sz="2000" kern="100" baseline="30000" dirty="0">
                <a:ea typeface="Calibri" panose="020F0502020204030204" pitchFamily="34" charset="0"/>
                <a:cs typeface="Arial" panose="020B0604020202020204" pitchFamily="34" charset="0"/>
              </a:rPr>
              <a:t>rd</a:t>
            </a:r>
            <a:r>
              <a:rPr lang="en-US" sz="2000" kern="100" dirty="0">
                <a:ea typeface="Calibri" panose="020F0502020204030204" pitchFamily="34" charset="0"/>
                <a:cs typeface="Arial" panose="020B0604020202020204" pitchFamily="34" charset="0"/>
              </a:rPr>
              <a:t> party recovery</a:t>
            </a:r>
          </a:p>
          <a:p>
            <a:pPr>
              <a:lnSpc>
                <a:spcPct val="107000"/>
              </a:lnSpc>
              <a:spcBef>
                <a:spcPts val="0"/>
              </a:spcBef>
            </a:pPr>
            <a:r>
              <a:rPr lang="en-US" sz="2000" kern="100" dirty="0">
                <a:effectLst/>
                <a:ea typeface="Calibri" panose="020F0502020204030204" pitchFamily="34" charset="0"/>
                <a:cs typeface="Arial" panose="020B0604020202020204" pitchFamily="34" charset="0"/>
              </a:rPr>
              <a:t>Practice tip: DO NOT SEEK SUBROGATION WAIVER EARLY</a:t>
            </a:r>
          </a:p>
          <a:p>
            <a:pPr lvl="1">
              <a:lnSpc>
                <a:spcPct val="107000"/>
              </a:lnSpc>
              <a:spcBef>
                <a:spcPts val="0"/>
              </a:spcBef>
            </a:pPr>
            <a:r>
              <a:rPr lang="en-US" sz="1600" kern="100" dirty="0">
                <a:ea typeface="Calibri" panose="020F0502020204030204" pitchFamily="34" charset="0"/>
                <a:cs typeface="Arial" panose="020B0604020202020204" pitchFamily="34" charset="0"/>
              </a:rPr>
              <a:t>Wait until you’ve settled case – otherwise you lose boardable bills</a:t>
            </a:r>
          </a:p>
          <a:p>
            <a:pPr>
              <a:lnSpc>
                <a:spcPct val="107000"/>
              </a:lnSpc>
              <a:spcBef>
                <a:spcPts val="0"/>
              </a:spcBef>
            </a:pPr>
            <a:r>
              <a:rPr lang="en-US" sz="2000" kern="100" dirty="0">
                <a:effectLst/>
                <a:ea typeface="Calibri" panose="020F0502020204030204" pitchFamily="34" charset="0"/>
                <a:cs typeface="Arial" panose="020B0604020202020204" pitchFamily="34" charset="0"/>
              </a:rPr>
              <a:t>WC lien (medical bills and indemnity benefits) boardable due to subrogation right</a:t>
            </a:r>
          </a:p>
          <a:p>
            <a:pPr lvl="1">
              <a:lnSpc>
                <a:spcPct val="107000"/>
              </a:lnSpc>
              <a:spcBef>
                <a:spcPts val="0"/>
              </a:spcBef>
            </a:pPr>
            <a:r>
              <a:rPr lang="en-US" sz="1600" kern="100" dirty="0">
                <a:effectLst/>
                <a:ea typeface="Calibri" panose="020F0502020204030204" pitchFamily="34" charset="0"/>
                <a:cs typeface="Arial" panose="020B0604020202020204" pitchFamily="34" charset="0"/>
              </a:rPr>
              <a:t>No way even under new laws to “attack” </a:t>
            </a:r>
            <a:r>
              <a:rPr lang="en-US" sz="1600" kern="100" dirty="0">
                <a:ea typeface="Calibri" panose="020F0502020204030204" pitchFamily="34" charset="0"/>
                <a:cs typeface="Arial" panose="020B0604020202020204" pitchFamily="34" charset="0"/>
              </a:rPr>
              <a:t>WC </a:t>
            </a:r>
            <a:r>
              <a:rPr lang="en-US" sz="1600" kern="100" dirty="0">
                <a:effectLst/>
                <a:ea typeface="Calibri" panose="020F0502020204030204" pitchFamily="34" charset="0"/>
                <a:cs typeface="Arial" panose="020B0604020202020204" pitchFamily="34" charset="0"/>
              </a:rPr>
              <a:t>bills: lien is what WC insurance </a:t>
            </a:r>
            <a:r>
              <a:rPr lang="en-US" sz="1600" b="1" i="1" u="sng" kern="100" dirty="0">
                <a:effectLst/>
                <a:ea typeface="Calibri" panose="020F0502020204030204" pitchFamily="34" charset="0"/>
                <a:cs typeface="Arial" panose="020B0604020202020204" pitchFamily="34" charset="0"/>
              </a:rPr>
              <a:t>already</a:t>
            </a:r>
            <a:r>
              <a:rPr lang="en-US" sz="1600" kern="100" dirty="0">
                <a:effectLst/>
                <a:ea typeface="Calibri" panose="020F0502020204030204" pitchFamily="34" charset="0"/>
                <a:cs typeface="Arial" panose="020B0604020202020204" pitchFamily="34" charset="0"/>
              </a:rPr>
              <a:t> paid</a:t>
            </a:r>
          </a:p>
          <a:p>
            <a:pPr marL="0" indent="0">
              <a:lnSpc>
                <a:spcPct val="107000"/>
              </a:lnSpc>
              <a:spcBef>
                <a:spcPts val="0"/>
              </a:spcBef>
              <a:buNone/>
            </a:pPr>
            <a:endParaRPr lang="en-US" sz="2000" kern="100" dirty="0">
              <a:effectLst/>
              <a:ea typeface="Calibri" panose="020F0502020204030204" pitchFamily="34" charset="0"/>
              <a:cs typeface="Arial" panose="020B0604020202020204" pitchFamily="34" charset="0"/>
            </a:endParaRPr>
          </a:p>
          <a:p>
            <a:pPr marL="0" indent="0">
              <a:lnSpc>
                <a:spcPct val="107000"/>
              </a:lnSpc>
              <a:spcBef>
                <a:spcPts val="0"/>
              </a:spcBef>
              <a:buNone/>
            </a:pPr>
            <a:r>
              <a:rPr lang="en-US" sz="2000" i="1" kern="100" dirty="0" err="1">
                <a:effectLst/>
                <a:ea typeface="Calibri" panose="020F0502020204030204" pitchFamily="34" charset="0"/>
                <a:cs typeface="Arial" panose="020B0604020202020204" pitchFamily="34" charset="0"/>
              </a:rPr>
              <a:t>Manfredo</a:t>
            </a:r>
            <a:r>
              <a:rPr lang="en-US" sz="2000" kern="100" dirty="0">
                <a:effectLst/>
                <a:ea typeface="Calibri" panose="020F0502020204030204" pitchFamily="34" charset="0"/>
                <a:cs typeface="Arial" panose="020B0604020202020204" pitchFamily="34" charset="0"/>
              </a:rPr>
              <a:t> formula application on $1 mm WC lien &amp; $1 mm tort recovery</a:t>
            </a:r>
          </a:p>
          <a:p>
            <a:pPr>
              <a:lnSpc>
                <a:spcPct val="107000"/>
              </a:lnSpc>
              <a:spcBef>
                <a:spcPts val="0"/>
              </a:spcBef>
            </a:pPr>
            <a:r>
              <a:rPr lang="en-US" sz="2000" kern="100" dirty="0">
                <a:ea typeface="Calibri" panose="020F0502020204030204" pitchFamily="34" charset="0"/>
                <a:cs typeface="Arial" panose="020B0604020202020204" pitchFamily="34" charset="0"/>
              </a:rPr>
              <a:t>Third party settlement/recovery	$1 mm</a:t>
            </a:r>
          </a:p>
          <a:p>
            <a:pPr>
              <a:lnSpc>
                <a:spcPct val="107000"/>
              </a:lnSpc>
              <a:spcBef>
                <a:spcPts val="0"/>
              </a:spcBef>
            </a:pPr>
            <a:r>
              <a:rPr lang="en-US" sz="2000" kern="100" dirty="0">
                <a:ea typeface="Calibri" panose="020F0502020204030204" pitchFamily="34" charset="0"/>
                <a:cs typeface="Arial" panose="020B0604020202020204" pitchFamily="34" charset="0"/>
              </a:rPr>
              <a:t>Minus attorney fees and costs 		$550,000 = ($1 mm minus $450,000)</a:t>
            </a:r>
          </a:p>
          <a:p>
            <a:pPr>
              <a:lnSpc>
                <a:spcPct val="107000"/>
              </a:lnSpc>
              <a:spcBef>
                <a:spcPts val="0"/>
              </a:spcBef>
            </a:pPr>
            <a:r>
              <a:rPr lang="en-US" sz="2000" kern="100" dirty="0">
                <a:ea typeface="Calibri" panose="020F0502020204030204" pitchFamily="34" charset="0"/>
                <a:cs typeface="Arial" panose="020B0604020202020204" pitchFamily="34" charset="0"/>
              </a:rPr>
              <a:t>Divided by full case value ($3mm)	0.1833333333 = ($550,000 / $3 mm)</a:t>
            </a:r>
          </a:p>
          <a:p>
            <a:pPr>
              <a:lnSpc>
                <a:spcPct val="107000"/>
              </a:lnSpc>
              <a:spcBef>
                <a:spcPts val="0"/>
              </a:spcBef>
            </a:pPr>
            <a:r>
              <a:rPr lang="en-US" sz="2000" kern="100" dirty="0">
                <a:ea typeface="Calibri" panose="020F0502020204030204" pitchFamily="34" charset="0"/>
                <a:cs typeface="Arial" panose="020B0604020202020204" pitchFamily="34" charset="0"/>
              </a:rPr>
              <a:t>Value of $1 mm WC lien here		$183,333.33 </a:t>
            </a:r>
          </a:p>
          <a:p>
            <a:pPr marL="0" indent="0" algn="ctr">
              <a:lnSpc>
                <a:spcPct val="107000"/>
              </a:lnSpc>
              <a:spcBef>
                <a:spcPts val="0"/>
              </a:spcBef>
              <a:buNone/>
            </a:pPr>
            <a:r>
              <a:rPr lang="en-US" sz="2000" kern="100" dirty="0">
                <a:effectLst/>
                <a:ea typeface="Calibri" panose="020F0502020204030204" pitchFamily="34" charset="0"/>
                <a:cs typeface="Arial" panose="020B0604020202020204" pitchFamily="34" charset="0"/>
              </a:rPr>
              <a:t>WC LIEN DOES NOT APPLY TO UM BENEFITS</a:t>
            </a:r>
          </a:p>
          <a:p>
            <a:pPr marL="0" indent="0">
              <a:buNone/>
            </a:pPr>
            <a:r>
              <a:rPr lang="en-US" sz="2000" kern="100" dirty="0">
                <a:ea typeface="Calibri" panose="020F0502020204030204" pitchFamily="34" charset="0"/>
                <a:cs typeface="Arial" panose="020B0604020202020204" pitchFamily="34" charset="0"/>
              </a:rPr>
              <a:t>Can negotiate reductions via hypothetical to tell client what they get if they settle.</a:t>
            </a:r>
          </a:p>
          <a:p>
            <a:pPr marL="0" indent="0">
              <a:buNone/>
            </a:pPr>
            <a:r>
              <a:rPr lang="en-US" sz="2000" kern="100" dirty="0">
                <a:ea typeface="Calibri" panose="020F0502020204030204" pitchFamily="34" charset="0"/>
                <a:cs typeface="Arial" panose="020B0604020202020204" pitchFamily="34" charset="0"/>
              </a:rPr>
              <a:t>Points of dispute often true value of the case (which considers liability or policy limits)</a:t>
            </a:r>
            <a:endParaRPr lang="en-US" sz="2000" kern="100" dirty="0">
              <a:effectLst/>
              <a:ea typeface="Calibri" panose="020F0502020204030204" pitchFamily="34" charset="0"/>
              <a:cs typeface="Arial" panose="020B0604020202020204" pitchFamily="34" charset="0"/>
            </a:endParaRPr>
          </a:p>
          <a:p>
            <a:pPr marL="0" indent="0">
              <a:buNone/>
            </a:pPr>
            <a:endParaRPr lang="en-US" sz="1600" dirty="0"/>
          </a:p>
        </p:txBody>
      </p:sp>
      <p:sp>
        <p:nvSpPr>
          <p:cNvPr id="4" name="Date Placeholder 3">
            <a:extLst>
              <a:ext uri="{FF2B5EF4-FFF2-40B4-BE49-F238E27FC236}">
                <a16:creationId xmlns:a16="http://schemas.microsoft.com/office/drawing/2014/main" id="{F02254D1-AF03-6D6D-253E-F638A55A78C0}"/>
              </a:ext>
            </a:extLst>
          </p:cNvPr>
          <p:cNvSpPr>
            <a:spLocks noGrp="1"/>
          </p:cNvSpPr>
          <p:nvPr>
            <p:ph type="dt" sz="half" idx="10"/>
          </p:nvPr>
        </p:nvSpPr>
        <p:spPr/>
        <p:txBody>
          <a:bodyPr/>
          <a:lstStyle/>
          <a:p>
            <a:r>
              <a:rPr lang="en-US" dirty="0"/>
              <a:t>2026-04-03</a:t>
            </a:r>
          </a:p>
        </p:txBody>
      </p:sp>
      <p:sp>
        <p:nvSpPr>
          <p:cNvPr id="5" name="Footer Placeholder 4">
            <a:extLst>
              <a:ext uri="{FF2B5EF4-FFF2-40B4-BE49-F238E27FC236}">
                <a16:creationId xmlns:a16="http://schemas.microsoft.com/office/drawing/2014/main" id="{B03BE987-506B-445A-031B-441264C483D0}"/>
              </a:ext>
            </a:extLst>
          </p:cNvPr>
          <p:cNvSpPr>
            <a:spLocks noGrp="1"/>
          </p:cNvSpPr>
          <p:nvPr>
            <p:ph type="ftr" sz="quarter" idx="11"/>
          </p:nvPr>
        </p:nvSpPr>
        <p:spPr/>
        <p:txBody>
          <a:bodyPr/>
          <a:lstStyle/>
          <a:p>
            <a:r>
              <a:rPr lang="en-US" dirty="0"/>
              <a:t>HELPING PEOPLE INJURED @ WORK</a:t>
            </a:r>
          </a:p>
        </p:txBody>
      </p:sp>
      <p:sp>
        <p:nvSpPr>
          <p:cNvPr id="6" name="Slide Number Placeholder 5">
            <a:extLst>
              <a:ext uri="{FF2B5EF4-FFF2-40B4-BE49-F238E27FC236}">
                <a16:creationId xmlns:a16="http://schemas.microsoft.com/office/drawing/2014/main" id="{BAAC8D99-E508-49D5-7A3B-0CB19281F6D8}"/>
              </a:ext>
            </a:extLst>
          </p:cNvPr>
          <p:cNvSpPr>
            <a:spLocks noGrp="1"/>
          </p:cNvSpPr>
          <p:nvPr>
            <p:ph type="sldNum" sz="quarter" idx="12"/>
          </p:nvPr>
        </p:nvSpPr>
        <p:spPr/>
        <p:txBody>
          <a:bodyPr/>
          <a:lstStyle/>
          <a:p>
            <a:fld id="{A49DFD55-3C28-40EF-9E31-A92D2E4017FF}" type="slidenum">
              <a:rPr lang="en-US" smtClean="0"/>
              <a:pPr/>
              <a:t>7</a:t>
            </a:fld>
            <a:endParaRPr lang="en-US" dirty="0"/>
          </a:p>
        </p:txBody>
      </p:sp>
    </p:spTree>
    <p:extLst>
      <p:ext uri="{BB962C8B-B14F-4D97-AF65-F5344CB8AC3E}">
        <p14:creationId xmlns:p14="http://schemas.microsoft.com/office/powerpoint/2010/main" val="27060684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A18D0-BE37-F7FD-21FD-D40DA9B7CC85}"/>
              </a:ext>
            </a:extLst>
          </p:cNvPr>
          <p:cNvSpPr>
            <a:spLocks noGrp="1"/>
          </p:cNvSpPr>
          <p:nvPr>
            <p:ph type="title"/>
          </p:nvPr>
        </p:nvSpPr>
        <p:spPr/>
        <p:txBody>
          <a:bodyPr/>
          <a:lstStyle/>
          <a:p>
            <a:r>
              <a:rPr lang="en-US" dirty="0"/>
              <a:t>CATASTROPHIC INJURIES WITH Third-party fault</a:t>
            </a:r>
          </a:p>
        </p:txBody>
      </p:sp>
      <p:sp>
        <p:nvSpPr>
          <p:cNvPr id="3" name="Chart Placeholder 2">
            <a:extLst>
              <a:ext uri="{FF2B5EF4-FFF2-40B4-BE49-F238E27FC236}">
                <a16:creationId xmlns:a16="http://schemas.microsoft.com/office/drawing/2014/main" id="{A8594C47-D2E9-4616-98D5-7EE6109E1FA9}"/>
              </a:ext>
            </a:extLst>
          </p:cNvPr>
          <p:cNvSpPr>
            <a:spLocks noGrp="1"/>
          </p:cNvSpPr>
          <p:nvPr>
            <p:ph type="chart" sz="quarter" idx="13"/>
          </p:nvPr>
        </p:nvSpPr>
        <p:spPr>
          <a:xfrm>
            <a:off x="207034" y="1556544"/>
            <a:ext cx="11261066" cy="4626142"/>
          </a:xfrm>
        </p:spPr>
        <p:txBody>
          <a:bodyPr>
            <a:noAutofit/>
          </a:bodyPr>
          <a:lstStyle/>
          <a:p>
            <a:pPr marL="0" indent="0">
              <a:buNone/>
            </a:pPr>
            <a:r>
              <a:rPr lang="en-US" sz="2400" dirty="0"/>
              <a:t>Considered “holy grail” cases</a:t>
            </a:r>
          </a:p>
          <a:p>
            <a:pPr marL="0" indent="0">
              <a:buNone/>
            </a:pPr>
            <a:r>
              <a:rPr lang="en-US" sz="2400" dirty="0"/>
              <a:t>Gross negligence</a:t>
            </a:r>
          </a:p>
          <a:p>
            <a:pPr marL="285750" indent="-285750">
              <a:buFont typeface="Arial" panose="020B0604020202020204" pitchFamily="34" charset="0"/>
              <a:buChar char="•"/>
            </a:pPr>
            <a:r>
              <a:rPr lang="en-US" sz="2000" dirty="0"/>
              <a:t>Worker on FIU pedestrian bridge during collapse</a:t>
            </a:r>
          </a:p>
          <a:p>
            <a:pPr marL="742950" lvl="1" indent="-285750"/>
            <a:r>
              <a:rPr lang="en-US" sz="2000" dirty="0"/>
              <a:t>Solid case without WC aspect</a:t>
            </a:r>
          </a:p>
          <a:p>
            <a:pPr marL="285750" indent="-285750">
              <a:buFont typeface="Arial" panose="020B0604020202020204" pitchFamily="34" charset="0"/>
              <a:buChar char="•"/>
            </a:pPr>
            <a:r>
              <a:rPr lang="en-US" sz="2000" dirty="0"/>
              <a:t>New worker using industrial iron</a:t>
            </a:r>
          </a:p>
          <a:p>
            <a:pPr marL="742950" lvl="1" indent="-285750"/>
            <a:r>
              <a:rPr lang="en-US" sz="2000" dirty="0"/>
              <a:t>Arm caught – burned off</a:t>
            </a:r>
          </a:p>
          <a:p>
            <a:pPr marL="285750" indent="-285750">
              <a:buFont typeface="Arial" panose="020B0604020202020204" pitchFamily="34" charset="0"/>
              <a:buChar char="•"/>
            </a:pPr>
            <a:r>
              <a:rPr lang="en-US" sz="2000" dirty="0"/>
              <a:t>Construction worker, fell &amp; paralyzed </a:t>
            </a:r>
          </a:p>
          <a:p>
            <a:pPr marL="742950" lvl="1" indent="-285750"/>
            <a:r>
              <a:rPr lang="en-US" sz="2000" dirty="0"/>
              <a:t>WC carrier denied coverage wrongly</a:t>
            </a:r>
          </a:p>
          <a:p>
            <a:pPr marL="285750" indent="-285750">
              <a:buFont typeface="Arial" panose="020B0604020202020204" pitchFamily="34" charset="0"/>
              <a:buChar char="•"/>
            </a:pPr>
            <a:r>
              <a:rPr lang="en-US" sz="2000" dirty="0"/>
              <a:t>Field worker – co-worker backed over him</a:t>
            </a:r>
          </a:p>
          <a:p>
            <a:pPr marL="742950" lvl="1" indent="-285750"/>
            <a:r>
              <a:rPr lang="en-US" sz="2000" dirty="0"/>
              <a:t>Prior lawyer secured default, without</a:t>
            </a:r>
          </a:p>
          <a:p>
            <a:pPr marL="457200" lvl="1" indent="0">
              <a:buNone/>
            </a:pPr>
            <a:r>
              <a:rPr lang="en-US" sz="2000" dirty="0"/>
              <a:t>citating gross negligence to allow tort damages</a:t>
            </a:r>
          </a:p>
          <a:p>
            <a:pPr marL="457200" lvl="1" indent="0">
              <a:buNone/>
            </a:pPr>
            <a:endParaRPr lang="en-US" sz="1400" dirty="0"/>
          </a:p>
        </p:txBody>
      </p:sp>
      <p:sp>
        <p:nvSpPr>
          <p:cNvPr id="4" name="Date Placeholder 3">
            <a:extLst>
              <a:ext uri="{FF2B5EF4-FFF2-40B4-BE49-F238E27FC236}">
                <a16:creationId xmlns:a16="http://schemas.microsoft.com/office/drawing/2014/main" id="{F02254D1-AF03-6D6D-253E-F638A55A78C0}"/>
              </a:ext>
            </a:extLst>
          </p:cNvPr>
          <p:cNvSpPr>
            <a:spLocks noGrp="1"/>
          </p:cNvSpPr>
          <p:nvPr>
            <p:ph type="dt" sz="half" idx="10"/>
          </p:nvPr>
        </p:nvSpPr>
        <p:spPr/>
        <p:txBody>
          <a:bodyPr/>
          <a:lstStyle/>
          <a:p>
            <a:r>
              <a:rPr lang="en-US" dirty="0"/>
              <a:t>2026-04-03</a:t>
            </a:r>
          </a:p>
        </p:txBody>
      </p:sp>
      <p:sp>
        <p:nvSpPr>
          <p:cNvPr id="5" name="Footer Placeholder 4">
            <a:extLst>
              <a:ext uri="{FF2B5EF4-FFF2-40B4-BE49-F238E27FC236}">
                <a16:creationId xmlns:a16="http://schemas.microsoft.com/office/drawing/2014/main" id="{B03BE987-506B-445A-031B-441264C483D0}"/>
              </a:ext>
            </a:extLst>
          </p:cNvPr>
          <p:cNvSpPr>
            <a:spLocks noGrp="1"/>
          </p:cNvSpPr>
          <p:nvPr>
            <p:ph type="ftr" sz="quarter" idx="11"/>
          </p:nvPr>
        </p:nvSpPr>
        <p:spPr/>
        <p:txBody>
          <a:bodyPr/>
          <a:lstStyle/>
          <a:p>
            <a:r>
              <a:rPr lang="en-US" dirty="0"/>
              <a:t>HELPING PEOPLE INJURED @ WORK</a:t>
            </a:r>
          </a:p>
        </p:txBody>
      </p:sp>
      <p:sp>
        <p:nvSpPr>
          <p:cNvPr id="6" name="Slide Number Placeholder 5">
            <a:extLst>
              <a:ext uri="{FF2B5EF4-FFF2-40B4-BE49-F238E27FC236}">
                <a16:creationId xmlns:a16="http://schemas.microsoft.com/office/drawing/2014/main" id="{BAAC8D99-E508-49D5-7A3B-0CB19281F6D8}"/>
              </a:ext>
            </a:extLst>
          </p:cNvPr>
          <p:cNvSpPr>
            <a:spLocks noGrp="1"/>
          </p:cNvSpPr>
          <p:nvPr>
            <p:ph type="sldNum" sz="quarter" idx="12"/>
          </p:nvPr>
        </p:nvSpPr>
        <p:spPr/>
        <p:txBody>
          <a:bodyPr/>
          <a:lstStyle/>
          <a:p>
            <a:fld id="{A49DFD55-3C28-40EF-9E31-A92D2E4017FF}" type="slidenum">
              <a:rPr lang="en-US" smtClean="0"/>
              <a:pPr/>
              <a:t>8</a:t>
            </a:fld>
            <a:endParaRPr lang="en-US" dirty="0"/>
          </a:p>
        </p:txBody>
      </p:sp>
      <p:pic>
        <p:nvPicPr>
          <p:cNvPr id="9" name="Picture 8" descr="A group of men wearing medieval clothing&#10;&#10;Description automatically generated">
            <a:extLst>
              <a:ext uri="{FF2B5EF4-FFF2-40B4-BE49-F238E27FC236}">
                <a16:creationId xmlns:a16="http://schemas.microsoft.com/office/drawing/2014/main" id="{A0A7E167-176A-F6BE-606B-A96A8C4E199D}"/>
              </a:ext>
            </a:extLst>
          </p:cNvPr>
          <p:cNvPicPr>
            <a:picLocks noChangeAspect="1"/>
          </p:cNvPicPr>
          <p:nvPr/>
        </p:nvPicPr>
        <p:blipFill>
          <a:blip r:embed="rId2"/>
          <a:stretch>
            <a:fillRect/>
          </a:stretch>
        </p:blipFill>
        <p:spPr>
          <a:xfrm>
            <a:off x="5968761" y="1556544"/>
            <a:ext cx="5715000" cy="3219450"/>
          </a:xfrm>
          <a:prstGeom prst="rect">
            <a:avLst/>
          </a:prstGeom>
        </p:spPr>
      </p:pic>
    </p:spTree>
    <p:extLst>
      <p:ext uri="{BB962C8B-B14F-4D97-AF65-F5344CB8AC3E}">
        <p14:creationId xmlns:p14="http://schemas.microsoft.com/office/powerpoint/2010/main" val="37684101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0583223-8070-0559-2176-BA88E07B2710}"/>
              </a:ext>
            </a:extLst>
          </p:cNvPr>
          <p:cNvPicPr>
            <a:picLocks noChangeAspect="1"/>
          </p:cNvPicPr>
          <p:nvPr/>
        </p:nvPicPr>
        <p:blipFill>
          <a:blip r:embed="rId2"/>
          <a:srcRect/>
          <a:stretch/>
        </p:blipFill>
        <p:spPr>
          <a:xfrm>
            <a:off x="5506542" y="1194070"/>
            <a:ext cx="5293716" cy="5134905"/>
          </a:xfrm>
          <a:prstGeom prst="rect">
            <a:avLst/>
          </a:prstGeom>
        </p:spPr>
      </p:pic>
      <p:sp>
        <p:nvSpPr>
          <p:cNvPr id="3" name="Title 2">
            <a:extLst>
              <a:ext uri="{FF2B5EF4-FFF2-40B4-BE49-F238E27FC236}">
                <a16:creationId xmlns:a16="http://schemas.microsoft.com/office/drawing/2014/main" id="{3E5FEE2D-79E5-4C1D-8BF7-EE619CA7039A}"/>
              </a:ext>
            </a:extLst>
          </p:cNvPr>
          <p:cNvSpPr>
            <a:spLocks noGrp="1"/>
          </p:cNvSpPr>
          <p:nvPr>
            <p:ph type="title"/>
          </p:nvPr>
        </p:nvSpPr>
        <p:spPr>
          <a:xfrm>
            <a:off x="838200" y="134303"/>
            <a:ext cx="10515600" cy="1325563"/>
          </a:xfrm>
        </p:spPr>
        <p:txBody>
          <a:bodyPr/>
          <a:lstStyle/>
          <a:p>
            <a:r>
              <a:rPr lang="en-US" dirty="0"/>
              <a:t>WC cases may include other serious claims</a:t>
            </a:r>
          </a:p>
        </p:txBody>
      </p:sp>
      <p:sp>
        <p:nvSpPr>
          <p:cNvPr id="7" name="Date Placeholder 6">
            <a:extLst>
              <a:ext uri="{FF2B5EF4-FFF2-40B4-BE49-F238E27FC236}">
                <a16:creationId xmlns:a16="http://schemas.microsoft.com/office/drawing/2014/main" id="{E7F1AE66-47AA-4110-86B9-0626D4953989}"/>
              </a:ext>
            </a:extLst>
          </p:cNvPr>
          <p:cNvSpPr>
            <a:spLocks noGrp="1"/>
          </p:cNvSpPr>
          <p:nvPr>
            <p:ph type="dt" sz="half" idx="10"/>
          </p:nvPr>
        </p:nvSpPr>
        <p:spPr>
          <a:xfrm>
            <a:off x="838200" y="6356350"/>
            <a:ext cx="2743200" cy="365125"/>
          </a:xfrm>
        </p:spPr>
        <p:txBody>
          <a:bodyPr/>
          <a:lstStyle/>
          <a:p>
            <a:r>
              <a:rPr lang="en-US" dirty="0"/>
              <a:t>2026-04-03</a:t>
            </a:r>
          </a:p>
        </p:txBody>
      </p:sp>
      <p:sp>
        <p:nvSpPr>
          <p:cNvPr id="8" name="Footer Placeholder 7">
            <a:extLst>
              <a:ext uri="{FF2B5EF4-FFF2-40B4-BE49-F238E27FC236}">
                <a16:creationId xmlns:a16="http://schemas.microsoft.com/office/drawing/2014/main" id="{8BA5A93F-DCAE-40B8-8E94-3239A1A6A21A}"/>
              </a:ext>
            </a:extLst>
          </p:cNvPr>
          <p:cNvSpPr>
            <a:spLocks noGrp="1"/>
          </p:cNvSpPr>
          <p:nvPr>
            <p:ph type="ftr" sz="quarter" idx="11"/>
          </p:nvPr>
        </p:nvSpPr>
        <p:spPr>
          <a:xfrm>
            <a:off x="4038600" y="6356350"/>
            <a:ext cx="4114800" cy="365125"/>
          </a:xfrm>
        </p:spPr>
        <p:txBody>
          <a:bodyPr/>
          <a:lstStyle/>
          <a:p>
            <a:r>
              <a:rPr lang="en-US" dirty="0"/>
              <a:t>HELPING PEOPLE INJURED @ WORK</a:t>
            </a:r>
          </a:p>
        </p:txBody>
      </p:sp>
      <p:sp>
        <p:nvSpPr>
          <p:cNvPr id="9" name="Slide Number Placeholder 8">
            <a:extLst>
              <a:ext uri="{FF2B5EF4-FFF2-40B4-BE49-F238E27FC236}">
                <a16:creationId xmlns:a16="http://schemas.microsoft.com/office/drawing/2014/main" id="{03091613-153A-4005-9F4D-2F185AE5F7BF}"/>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9</a:t>
            </a:fld>
            <a:endParaRPr lang="en-US" dirty="0"/>
          </a:p>
        </p:txBody>
      </p:sp>
      <p:sp>
        <p:nvSpPr>
          <p:cNvPr id="5" name="Table Placeholder 4">
            <a:extLst>
              <a:ext uri="{FF2B5EF4-FFF2-40B4-BE49-F238E27FC236}">
                <a16:creationId xmlns:a16="http://schemas.microsoft.com/office/drawing/2014/main" id="{6CF83FBA-D73A-8FD3-A719-CC52F39B4E1A}"/>
              </a:ext>
            </a:extLst>
          </p:cNvPr>
          <p:cNvSpPr>
            <a:spLocks noGrp="1"/>
          </p:cNvSpPr>
          <p:nvPr>
            <p:ph type="tbl" sz="quarter" idx="14"/>
          </p:nvPr>
        </p:nvSpPr>
        <p:spPr>
          <a:xfrm>
            <a:off x="838200" y="1575252"/>
            <a:ext cx="4403941" cy="4372542"/>
          </a:xfrm>
        </p:spPr>
        <p:txBody>
          <a:bodyPr>
            <a:normAutofit/>
          </a:bodyPr>
          <a:lstStyle/>
          <a:p>
            <a:pPr marL="0" lvl="1" indent="0">
              <a:buNone/>
            </a:pPr>
            <a:r>
              <a:rPr kumimoji="0" lang="en-US" sz="2400" b="0" i="0" u="none" strike="noStrike" kern="1200" cap="none" spc="0" normalizeH="0" baseline="0" noProof="0" dirty="0">
                <a:ln>
                  <a:noFill/>
                </a:ln>
                <a:solidFill>
                  <a:prstClr val="black"/>
                </a:solidFill>
                <a:effectLst/>
                <a:uLnTx/>
                <a:uFillTx/>
                <a:latin typeface="Tenorite"/>
                <a:ea typeface="+mn-ea"/>
                <a:cs typeface="+mn-cs"/>
              </a:rPr>
              <a:t>Product liability</a:t>
            </a:r>
          </a:p>
          <a:p>
            <a:pPr marL="342900" lvl="1" indent="-342900"/>
            <a:r>
              <a:rPr kumimoji="0" lang="en-US" sz="2000" b="0" i="0" u="none" strike="noStrike" kern="1200" cap="none" spc="0" normalizeH="0" baseline="0" noProof="0" dirty="0">
                <a:ln>
                  <a:noFill/>
                </a:ln>
                <a:solidFill>
                  <a:prstClr val="black"/>
                </a:solidFill>
                <a:effectLst/>
                <a:uLnTx/>
                <a:uFillTx/>
                <a:latin typeface="Tenorite"/>
                <a:ea typeface="+mn-ea"/>
                <a:cs typeface="+mn-cs"/>
              </a:rPr>
              <a:t>Asbestos</a:t>
            </a:r>
          </a:p>
          <a:p>
            <a:pPr marL="342900" lvl="1" indent="-342900"/>
            <a:r>
              <a:rPr lang="en-US" sz="2000" dirty="0">
                <a:solidFill>
                  <a:prstClr val="black"/>
                </a:solidFill>
                <a:latin typeface="Tenorite"/>
              </a:rPr>
              <a:t>A</a:t>
            </a:r>
            <a:r>
              <a:rPr kumimoji="0" lang="en-US" sz="2000" b="0" i="0" u="none" strike="noStrike" kern="1200" cap="none" spc="0" normalizeH="0" baseline="0" noProof="0" dirty="0" err="1">
                <a:ln>
                  <a:noFill/>
                </a:ln>
                <a:solidFill>
                  <a:prstClr val="black"/>
                </a:solidFill>
                <a:effectLst/>
                <a:uLnTx/>
                <a:uFillTx/>
                <a:latin typeface="Tenorite"/>
                <a:ea typeface="+mn-ea"/>
                <a:cs typeface="+mn-cs"/>
              </a:rPr>
              <a:t>irbag</a:t>
            </a:r>
            <a:endParaRPr kumimoji="0" lang="en-US" sz="2000" b="0" i="0" u="none" strike="noStrike" kern="1200" cap="none" spc="0" normalizeH="0" baseline="0" noProof="0" dirty="0">
              <a:ln>
                <a:noFill/>
              </a:ln>
              <a:solidFill>
                <a:prstClr val="black"/>
              </a:solidFill>
              <a:effectLst/>
              <a:uLnTx/>
              <a:uFillTx/>
              <a:latin typeface="Tenorite"/>
              <a:ea typeface="+mn-ea"/>
              <a:cs typeface="+mn-cs"/>
            </a:endParaRPr>
          </a:p>
          <a:p>
            <a:pPr marL="342900" lvl="1" indent="-342900"/>
            <a:r>
              <a:rPr kumimoji="0" lang="en-US" sz="2000" b="0" i="0" u="none" strike="noStrike" kern="1200" cap="none" spc="0" normalizeH="0" baseline="0" noProof="0" dirty="0">
                <a:ln>
                  <a:noFill/>
                </a:ln>
                <a:solidFill>
                  <a:prstClr val="black"/>
                </a:solidFill>
                <a:effectLst/>
                <a:uLnTx/>
                <a:uFillTx/>
                <a:latin typeface="Tenorite"/>
                <a:ea typeface="+mn-ea"/>
                <a:cs typeface="+mn-cs"/>
              </a:rPr>
              <a:t>Tire failure</a:t>
            </a:r>
          </a:p>
          <a:p>
            <a:pPr marL="0" lvl="1" indent="0">
              <a:spcBef>
                <a:spcPts val="1200"/>
              </a:spcBef>
              <a:buNone/>
            </a:pPr>
            <a:r>
              <a:rPr lang="en-US" dirty="0">
                <a:solidFill>
                  <a:prstClr val="black"/>
                </a:solidFill>
                <a:latin typeface="Tenorite"/>
              </a:rPr>
              <a:t>C</a:t>
            </a:r>
            <a:r>
              <a:rPr kumimoji="0" lang="en-US" sz="2400" b="0" i="0" u="none" strike="noStrike" kern="1200" cap="none" spc="0" normalizeH="0" baseline="0" noProof="0" dirty="0">
                <a:ln>
                  <a:noFill/>
                </a:ln>
                <a:solidFill>
                  <a:prstClr val="black"/>
                </a:solidFill>
                <a:effectLst/>
                <a:uLnTx/>
                <a:uFillTx/>
                <a:latin typeface="Tenorite"/>
                <a:ea typeface="+mn-ea"/>
                <a:cs typeface="+mn-cs"/>
              </a:rPr>
              <a:t>lass action</a:t>
            </a:r>
          </a:p>
          <a:p>
            <a:pPr marL="342900" lvl="1" indent="-342900"/>
            <a:r>
              <a:rPr lang="en-US" sz="2000" dirty="0">
                <a:solidFill>
                  <a:prstClr val="black"/>
                </a:solidFill>
                <a:latin typeface="Tenorite"/>
              </a:rPr>
              <a:t>Smaller damages may add up</a:t>
            </a:r>
            <a:endParaRPr kumimoji="0" lang="en-US" sz="2000" b="0" i="0" u="none" strike="noStrike" kern="1200" cap="none" spc="0" normalizeH="0" baseline="0" noProof="0" dirty="0">
              <a:ln>
                <a:noFill/>
              </a:ln>
              <a:solidFill>
                <a:prstClr val="black"/>
              </a:solidFill>
              <a:effectLst/>
              <a:uLnTx/>
              <a:uFillTx/>
              <a:latin typeface="Tenorite"/>
              <a:ea typeface="+mn-ea"/>
              <a:cs typeface="+mn-cs"/>
            </a:endParaRPr>
          </a:p>
          <a:p>
            <a:pPr marL="0" lvl="1" indent="0">
              <a:spcBef>
                <a:spcPts val="1200"/>
              </a:spcBef>
              <a:buNone/>
            </a:pPr>
            <a:r>
              <a:rPr lang="en-US" dirty="0">
                <a:solidFill>
                  <a:prstClr val="black"/>
                </a:solidFill>
                <a:latin typeface="Tenorite"/>
              </a:rPr>
              <a:t>Medical malpractice</a:t>
            </a:r>
            <a:endParaRPr kumimoji="0" lang="en-US" sz="2400" b="0" i="0" u="none" strike="noStrike" kern="1200" cap="none" spc="0" normalizeH="0" baseline="0" noProof="0" dirty="0">
              <a:ln>
                <a:noFill/>
              </a:ln>
              <a:solidFill>
                <a:prstClr val="black"/>
              </a:solidFill>
              <a:effectLst/>
              <a:uLnTx/>
              <a:uFillTx/>
              <a:latin typeface="Tenorite"/>
              <a:ea typeface="+mn-ea"/>
              <a:cs typeface="+mn-cs"/>
            </a:endParaRPr>
          </a:p>
          <a:p>
            <a:pPr marL="342900" lvl="1" indent="-342900"/>
            <a:r>
              <a:rPr kumimoji="0" lang="en-US" sz="2000" b="0" i="0" u="none" strike="noStrike" kern="1200" cap="none" spc="0" normalizeH="0" baseline="0" noProof="0" dirty="0">
                <a:ln>
                  <a:noFill/>
                </a:ln>
                <a:solidFill>
                  <a:prstClr val="black"/>
                </a:solidFill>
                <a:effectLst/>
                <a:uLnTx/>
                <a:uFillTx/>
                <a:latin typeface="Tenorite"/>
                <a:ea typeface="+mn-ea"/>
                <a:cs typeface="+mn-cs"/>
              </a:rPr>
              <a:t>Cannot even choose your doctor under WC system</a:t>
            </a:r>
          </a:p>
          <a:p>
            <a:pPr marL="285750" lvl="1" indent="-285750"/>
            <a:endParaRPr lang="en-US" sz="1400" dirty="0"/>
          </a:p>
        </p:txBody>
      </p:sp>
    </p:spTree>
    <p:extLst>
      <p:ext uri="{BB962C8B-B14F-4D97-AF65-F5344CB8AC3E}">
        <p14:creationId xmlns:p14="http://schemas.microsoft.com/office/powerpoint/2010/main" val="4159777462"/>
      </p:ext>
    </p:extLst>
  </p:cSld>
  <p:clrMapOvr>
    <a:masterClrMapping/>
  </p:clrMapOvr>
</p:sld>
</file>

<file path=ppt/theme/theme1.xml><?xml version="1.0" encoding="utf-8"?>
<a:theme xmlns:a="http://schemas.openxmlformats.org/drawingml/2006/main" name="Custom">
  <a:themeElements>
    <a:clrScheme name="Custom 149">
      <a:dk1>
        <a:sysClr val="windowText" lastClr="000000"/>
      </a:dk1>
      <a:lt1>
        <a:sysClr val="window" lastClr="FFFFFF"/>
      </a:lt1>
      <a:dk2>
        <a:srgbClr val="44546A"/>
      </a:dk2>
      <a:lt2>
        <a:srgbClr val="E7E6E6"/>
      </a:lt2>
      <a:accent1>
        <a:srgbClr val="E9E6D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56">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nimalist presentation_Win32_SL_V5" id="{DBE773F4-03EF-460F-8123-2ED25579554B}" vid="{FED336E3-054A-486F-8CDB-8815D6B39CB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A05327A-3F11-4B74-87F2-F91762B92A4E}">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5ECBB7AC-E012-4960-B083-33C7C7C0C8C8}">
  <ds:schemaRefs>
    <ds:schemaRef ds:uri="http://schemas.microsoft.com/sharepoint/v3/contenttype/forms"/>
  </ds:schemaRefs>
</ds:datastoreItem>
</file>

<file path=customXml/itemProps3.xml><?xml version="1.0" encoding="utf-8"?>
<ds:datastoreItem xmlns:ds="http://schemas.openxmlformats.org/officeDocument/2006/customXml" ds:itemID="{676A8F61-3FE0-4499-9D74-D8DA5DD8FD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{7AF6B43E-6249-4DA9-8E1F-9649D08E41AD}tf67328976_win32</Template>
  <TotalTime>2039</TotalTime>
  <Words>4038</Words>
  <Application>Microsoft Office PowerPoint</Application>
  <PresentationFormat>Widescreen</PresentationFormat>
  <Paragraphs>387</Paragraphs>
  <Slides>34</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Arial</vt:lpstr>
      <vt:lpstr>Calibri</vt:lpstr>
      <vt:lpstr>PT Serif</vt:lpstr>
      <vt:lpstr>Symbol</vt:lpstr>
      <vt:lpstr>Tenorite</vt:lpstr>
      <vt:lpstr>Times New Roman</vt:lpstr>
      <vt:lpstr>Custom</vt:lpstr>
      <vt:lpstr>Finding “rough” diamonds despite WC / Sovereign immunity or Med Mal barriers</vt:lpstr>
      <vt:lpstr>INTRODUCTION</vt:lpstr>
      <vt:lpstr>Benefits of WC claims</vt:lpstr>
      <vt:lpstr>DRAWBACK of WC claims</vt:lpstr>
      <vt:lpstr>HOW does WC LAW affect a PI practice?</vt:lpstr>
      <vt:lpstr>WC CASES THAT NEEDS TORT LAWYERS</vt:lpstr>
      <vt:lpstr>Subrogation &amp; manfredo Formula</vt:lpstr>
      <vt:lpstr>CATASTROPHIC INJURIES WITH Third-party fault</vt:lpstr>
      <vt:lpstr>WC cases may include other serious claims</vt:lpstr>
      <vt:lpstr>Immunity: PER The grand bargain</vt:lpstr>
      <vt:lpstr>Construction immunity </vt:lpstr>
      <vt:lpstr>VERTICAL IMMUNITY CAN COVER EVERYBODY IN THE CHAIN</vt:lpstr>
      <vt:lpstr>NEARLY IMPOSSIBLE Exceptions to immunity</vt:lpstr>
      <vt:lpstr>TIMELINE FOR PI / WC case</vt:lpstr>
      <vt:lpstr>BORROWED SERVANT DOCTRINE</vt:lpstr>
      <vt:lpstr>Consider all options for injured workers</vt:lpstr>
      <vt:lpstr>Sovereign Immunity: the king can do no wrong, notion of prima nocte</vt:lpstr>
      <vt:lpstr>Florida statute §768.28</vt:lpstr>
      <vt:lpstr>DISCRETIONARY VERSUS OPERATIONAL</vt:lpstr>
      <vt:lpstr>DEFENSE: suing over bus stop accident</vt:lpstr>
      <vt:lpstr>DISTINGUISHING bus stop accident</vt:lpstr>
      <vt:lpstr>OTHER EXAMPLES: NEED FACTS, Investigation key</vt:lpstr>
      <vt:lpstr>Lopez v. City of Opa-Locka 788 F. Supp. 3d 1223, 1237-1238 (S.D. Fla. 2002) </vt:lpstr>
      <vt:lpstr>Questions if sovereign entity may be involved</vt:lpstr>
      <vt:lpstr>Can a private entity ‘purchase’ sovereign immunity </vt:lpstr>
      <vt:lpstr>ANDREWS: purpose of sovereign immunity to protect public purse, not any private companies</vt:lpstr>
      <vt:lpstr>PRIVATE ENTITY DESERVE PROTECTION LIKE A KING?</vt:lpstr>
      <vt:lpstr>IS sovereign entity ACTUALLY TO BLAME OR JUST INVOLVED</vt:lpstr>
      <vt:lpstr>Medical malpractice Difficulties and barriers</vt:lpstr>
      <vt:lpstr>What is a medical malpractice case? Not just any case that involves medical facility or medical professional</vt:lpstr>
      <vt:lpstr>Exceptions to Medical MALPRACTICE</vt:lpstr>
      <vt:lpstr>Health care provider does not mandate med mal</vt:lpstr>
      <vt:lpstr>Avoiding potential disputes</vt:lpstr>
      <vt:lpstr>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Aaron Clemens</dc:creator>
  <cp:lastModifiedBy>Aaron Clemens</cp:lastModifiedBy>
  <cp:revision>3</cp:revision>
  <dcterms:created xsi:type="dcterms:W3CDTF">2023-10-25T13:40:55Z</dcterms:created>
  <dcterms:modified xsi:type="dcterms:W3CDTF">2026-04-03T15:53:06Z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