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85" r:id="rId3"/>
    <p:sldId id="413" r:id="rId4"/>
    <p:sldId id="414" r:id="rId5"/>
    <p:sldId id="443" r:id="rId6"/>
    <p:sldId id="416" r:id="rId7"/>
    <p:sldId id="425" r:id="rId8"/>
    <p:sldId id="415" r:id="rId9"/>
    <p:sldId id="417" r:id="rId10"/>
    <p:sldId id="418" r:id="rId11"/>
    <p:sldId id="420" r:id="rId12"/>
    <p:sldId id="419" r:id="rId13"/>
    <p:sldId id="421" r:id="rId14"/>
    <p:sldId id="422" r:id="rId15"/>
    <p:sldId id="424" r:id="rId16"/>
    <p:sldId id="327" r:id="rId17"/>
    <p:sldId id="423" r:id="rId18"/>
    <p:sldId id="444" r:id="rId19"/>
    <p:sldId id="446" r:id="rId20"/>
    <p:sldId id="445" r:id="rId21"/>
    <p:sldId id="426" r:id="rId22"/>
    <p:sldId id="447" r:id="rId23"/>
    <p:sldId id="434" r:id="rId24"/>
    <p:sldId id="440" r:id="rId25"/>
    <p:sldId id="435" r:id="rId26"/>
    <p:sldId id="436" r:id="rId27"/>
    <p:sldId id="437" r:id="rId28"/>
    <p:sldId id="433" r:id="rId29"/>
    <p:sldId id="441" r:id="rId30"/>
    <p:sldId id="429" r:id="rId31"/>
    <p:sldId id="439" r:id="rId32"/>
    <p:sldId id="431" r:id="rId33"/>
    <p:sldId id="430" r:id="rId34"/>
    <p:sldId id="432" r:id="rId35"/>
    <p:sldId id="442" r:id="rId36"/>
    <p:sldId id="32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77" autoAdjust="0"/>
    <p:restoredTop sz="94660"/>
  </p:normalViewPr>
  <p:slideViewPr>
    <p:cSldViewPr snapToGrid="0">
      <p:cViewPr varScale="1">
        <p:scale>
          <a:sx n="101" d="100"/>
          <a:sy n="101" d="100"/>
        </p:scale>
        <p:origin x="81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Kenison" userId="46c62628c77c2a5f" providerId="LiveId" clId="{E3D770C6-722D-4567-B91B-789B7955F5BF}"/>
    <pc:docChg chg="undo custSel addSld delSld modSld sldOrd">
      <pc:chgData name="Tim Kenison" userId="46c62628c77c2a5f" providerId="LiveId" clId="{E3D770C6-722D-4567-B91B-789B7955F5BF}" dt="2026-03-23T02:34:38.183" v="9593"/>
      <pc:docMkLst>
        <pc:docMk/>
      </pc:docMkLst>
      <pc:sldChg chg="addSp modSp mod setBg addAnim">
        <pc:chgData name="Tim Kenison" userId="46c62628c77c2a5f" providerId="LiveId" clId="{E3D770C6-722D-4567-B91B-789B7955F5BF}" dt="2026-03-22T17:18:10.986" v="628"/>
        <pc:sldMkLst>
          <pc:docMk/>
          <pc:sldMk cId="109857222" sldId="256"/>
        </pc:sldMkLst>
        <pc:spChg chg="mod">
          <ac:chgData name="Tim Kenison" userId="46c62628c77c2a5f" providerId="LiveId" clId="{E3D770C6-722D-4567-B91B-789B7955F5BF}" dt="2026-03-22T17:15:18.947" v="607" actId="14100"/>
          <ac:spMkLst>
            <pc:docMk/>
            <pc:sldMk cId="109857222" sldId="256"/>
            <ac:spMk id="2" creationId="{00000000-0000-0000-0000-000000000000}"/>
          </ac:spMkLst>
        </pc:spChg>
        <pc:spChg chg="mod">
          <ac:chgData name="Tim Kenison" userId="46c62628c77c2a5f" providerId="LiveId" clId="{E3D770C6-722D-4567-B91B-789B7955F5BF}" dt="2026-03-22T17:08:51.164" v="565" actId="14100"/>
          <ac:spMkLst>
            <pc:docMk/>
            <pc:sldMk cId="109857222" sldId="256"/>
            <ac:spMk id="3" creationId="{00000000-0000-0000-0000-000000000000}"/>
          </ac:spMkLst>
        </pc:spChg>
        <pc:spChg chg="mod ord">
          <ac:chgData name="Tim Kenison" userId="46c62628c77c2a5f" providerId="LiveId" clId="{E3D770C6-722D-4567-B91B-789B7955F5BF}" dt="2026-03-22T17:05:51.182" v="530" actId="26606"/>
          <ac:spMkLst>
            <pc:docMk/>
            <pc:sldMk cId="109857222" sldId="256"/>
            <ac:spMk id="5" creationId="{6533605D-C0DA-960C-B153-C59C9A948C39}"/>
          </ac:spMkLst>
        </pc:spChg>
        <pc:spChg chg="add">
          <ac:chgData name="Tim Kenison" userId="46c62628c77c2a5f" providerId="LiveId" clId="{E3D770C6-722D-4567-B91B-789B7955F5BF}" dt="2026-03-22T17:05:51.182" v="530" actId="26606"/>
          <ac:spMkLst>
            <pc:docMk/>
            <pc:sldMk cId="109857222" sldId="256"/>
            <ac:spMk id="1033" creationId="{9B7AD9F6-8CE7-4299-8FC6-328F4DCD3FF9}"/>
          </ac:spMkLst>
        </pc:spChg>
        <pc:spChg chg="add">
          <ac:chgData name="Tim Kenison" userId="46c62628c77c2a5f" providerId="LiveId" clId="{E3D770C6-722D-4567-B91B-789B7955F5BF}" dt="2026-03-22T17:05:51.182" v="530" actId="26606"/>
          <ac:spMkLst>
            <pc:docMk/>
            <pc:sldMk cId="109857222" sldId="256"/>
            <ac:spMk id="1035" creationId="{F49775AF-8896-43EE-92C6-83497D6DC56F}"/>
          </ac:spMkLst>
        </pc:spChg>
        <pc:picChg chg="add mod modCrop">
          <ac:chgData name="Tim Kenison" userId="46c62628c77c2a5f" providerId="LiveId" clId="{E3D770C6-722D-4567-B91B-789B7955F5BF}" dt="2026-03-22T17:12:08.793" v="587" actId="732"/>
          <ac:picMkLst>
            <pc:docMk/>
            <pc:sldMk cId="109857222" sldId="256"/>
            <ac:picMk id="4" creationId="{B0A5C7B4-DDE5-FD6D-0E93-C16FD5DF6E7F}"/>
          </ac:picMkLst>
        </pc:picChg>
        <pc:picChg chg="add mod modCrop">
          <ac:chgData name="Tim Kenison" userId="46c62628c77c2a5f" providerId="LiveId" clId="{E3D770C6-722D-4567-B91B-789B7955F5BF}" dt="2026-03-22T17:14:57.212" v="601" actId="732"/>
          <ac:picMkLst>
            <pc:docMk/>
            <pc:sldMk cId="109857222" sldId="256"/>
            <ac:picMk id="6" creationId="{47859173-1EFB-A556-B422-C9AFD12DE4C0}"/>
          </ac:picMkLst>
        </pc:picChg>
        <pc:picChg chg="add mod">
          <ac:chgData name="Tim Kenison" userId="46c62628c77c2a5f" providerId="LiveId" clId="{E3D770C6-722D-4567-B91B-789B7955F5BF}" dt="2026-03-22T17:12:09.657" v="588" actId="1076"/>
          <ac:picMkLst>
            <pc:docMk/>
            <pc:sldMk cId="109857222" sldId="256"/>
            <ac:picMk id="1028" creationId="{38832B78-6BCF-E451-4AC6-2700C2C92627}"/>
          </ac:picMkLst>
        </pc:picChg>
      </pc:sldChg>
      <pc:sldChg chg="addSp delSp modSp mod setBg addAnim">
        <pc:chgData name="Tim Kenison" userId="46c62628c77c2a5f" providerId="LiveId" clId="{E3D770C6-722D-4567-B91B-789B7955F5BF}" dt="2026-03-23T01:15:17.091" v="8055" actId="20577"/>
        <pc:sldMkLst>
          <pc:docMk/>
          <pc:sldMk cId="230038363" sldId="285"/>
        </pc:sldMkLst>
        <pc:spChg chg="mod">
          <ac:chgData name="Tim Kenison" userId="46c62628c77c2a5f" providerId="LiveId" clId="{E3D770C6-722D-4567-B91B-789B7955F5BF}" dt="2026-03-23T01:15:17.091" v="8055" actId="20577"/>
          <ac:spMkLst>
            <pc:docMk/>
            <pc:sldMk cId="230038363" sldId="285"/>
            <ac:spMk id="2" creationId="{6C07225D-866C-B89B-39AE-1FB7FABC490B}"/>
          </ac:spMkLst>
        </pc:spChg>
        <pc:spChg chg="add mod">
          <ac:chgData name="Tim Kenison" userId="46c62628c77c2a5f" providerId="LiveId" clId="{E3D770C6-722D-4567-B91B-789B7955F5BF}" dt="2026-03-22T17:26:44.414" v="901" actId="12"/>
          <ac:spMkLst>
            <pc:docMk/>
            <pc:sldMk cId="230038363" sldId="285"/>
            <ac:spMk id="3" creationId="{26679BB4-42EB-C54B-D81A-E9081B850907}"/>
          </ac:spMkLst>
        </pc:spChg>
        <pc:spChg chg="mod ord">
          <ac:chgData name="Tim Kenison" userId="46c62628c77c2a5f" providerId="LiveId" clId="{E3D770C6-722D-4567-B91B-789B7955F5BF}" dt="2026-03-22T17:16:41.322" v="615" actId="26606"/>
          <ac:spMkLst>
            <pc:docMk/>
            <pc:sldMk cId="230038363" sldId="285"/>
            <ac:spMk id="4" creationId="{411ED6CA-F3E4-D84D-FB00-5B9536D371A5}"/>
          </ac:spMkLst>
        </pc:spChg>
        <pc:spChg chg="add del">
          <ac:chgData name="Tim Kenison" userId="46c62628c77c2a5f" providerId="LiveId" clId="{E3D770C6-722D-4567-B91B-789B7955F5BF}" dt="2026-03-22T17:16:48.288" v="617" actId="26606"/>
          <ac:spMkLst>
            <pc:docMk/>
            <pc:sldMk cId="230038363" sldId="285"/>
            <ac:spMk id="13" creationId="{777A147A-9ED8-46B4-8660-1B3C2AA880B5}"/>
          </ac:spMkLst>
        </pc:spChg>
        <pc:spChg chg="add del">
          <ac:chgData name="Tim Kenison" userId="46c62628c77c2a5f" providerId="LiveId" clId="{E3D770C6-722D-4567-B91B-789B7955F5BF}" dt="2026-03-22T17:16:48.288" v="617" actId="26606"/>
          <ac:spMkLst>
            <pc:docMk/>
            <pc:sldMk cId="230038363" sldId="285"/>
            <ac:spMk id="14" creationId="{5D6C15A0-C087-4593-8414-2B4EC1CDC3DE}"/>
          </ac:spMkLst>
        </pc:spChg>
      </pc:sldChg>
      <pc:sldChg chg="modSp mod setBg">
        <pc:chgData name="Tim Kenison" userId="46c62628c77c2a5f" providerId="LiveId" clId="{E3D770C6-722D-4567-B91B-789B7955F5BF}" dt="2026-03-23T02:34:38.183" v="9593"/>
        <pc:sldMkLst>
          <pc:docMk/>
          <pc:sldMk cId="934494876" sldId="326"/>
        </pc:sldMkLst>
        <pc:spChg chg="mod">
          <ac:chgData name="Tim Kenison" userId="46c62628c77c2a5f" providerId="LiveId" clId="{E3D770C6-722D-4567-B91B-789B7955F5BF}" dt="2026-03-23T01:51:48.438" v="8941" actId="20577"/>
          <ac:spMkLst>
            <pc:docMk/>
            <pc:sldMk cId="934494876" sldId="326"/>
            <ac:spMk id="2" creationId="{13A53909-E549-498B-4D4C-41F6D47612B2}"/>
          </ac:spMkLst>
        </pc:spChg>
      </pc:sldChg>
      <pc:sldChg chg="addSp delSp modSp mod setBg">
        <pc:chgData name="Tim Kenison" userId="46c62628c77c2a5f" providerId="LiveId" clId="{E3D770C6-722D-4567-B91B-789B7955F5BF}" dt="2026-03-22T20:05:40.418" v="7487" actId="114"/>
        <pc:sldMkLst>
          <pc:docMk/>
          <pc:sldMk cId="1922851649" sldId="327"/>
        </pc:sldMkLst>
        <pc:spChg chg="mod">
          <ac:chgData name="Tim Kenison" userId="46c62628c77c2a5f" providerId="LiveId" clId="{E3D770C6-722D-4567-B91B-789B7955F5BF}" dt="2026-03-22T20:05:28.230" v="7485" actId="114"/>
          <ac:spMkLst>
            <pc:docMk/>
            <pc:sldMk cId="1922851649" sldId="327"/>
            <ac:spMk id="3" creationId="{CE5FD57B-09AD-8BC3-FB79-241EF5D07AFB}"/>
          </ac:spMkLst>
        </pc:spChg>
        <pc:spChg chg="mod">
          <ac:chgData name="Tim Kenison" userId="46c62628c77c2a5f" providerId="LiveId" clId="{E3D770C6-722D-4567-B91B-789B7955F5BF}" dt="2026-03-22T20:05:40.418" v="7487" actId="114"/>
          <ac:spMkLst>
            <pc:docMk/>
            <pc:sldMk cId="1922851649" sldId="327"/>
            <ac:spMk id="4" creationId="{AA93B907-51F1-917D-2447-2F2876F47C07}"/>
          </ac:spMkLst>
        </pc:spChg>
      </pc:sldChg>
      <pc:sldChg chg="modSp add mod">
        <pc:chgData name="Tim Kenison" userId="46c62628c77c2a5f" providerId="LiveId" clId="{E3D770C6-722D-4567-B91B-789B7955F5BF}" dt="2026-03-23T01:15:26.473" v="8066" actId="20577"/>
        <pc:sldMkLst>
          <pc:docMk/>
          <pc:sldMk cId="289891292" sldId="413"/>
        </pc:sldMkLst>
        <pc:spChg chg="mod">
          <ac:chgData name="Tim Kenison" userId="46c62628c77c2a5f" providerId="LiveId" clId="{E3D770C6-722D-4567-B91B-789B7955F5BF}" dt="2026-03-23T01:15:26.473" v="8066" actId="20577"/>
          <ac:spMkLst>
            <pc:docMk/>
            <pc:sldMk cId="289891292" sldId="413"/>
            <ac:spMk id="2" creationId="{DDE02556-4BDD-FE14-9A75-58668662F055}"/>
          </ac:spMkLst>
        </pc:spChg>
        <pc:spChg chg="mod">
          <ac:chgData name="Tim Kenison" userId="46c62628c77c2a5f" providerId="LiveId" clId="{E3D770C6-722D-4567-B91B-789B7955F5BF}" dt="2026-03-22T17:27:37.702" v="983" actId="20577"/>
          <ac:spMkLst>
            <pc:docMk/>
            <pc:sldMk cId="289891292" sldId="413"/>
            <ac:spMk id="3" creationId="{16615374-CE34-F08D-88E1-BAFFD2AC521C}"/>
          </ac:spMkLst>
        </pc:spChg>
      </pc:sldChg>
      <pc:sldChg chg="modSp add mod">
        <pc:chgData name="Tim Kenison" userId="46c62628c77c2a5f" providerId="LiveId" clId="{E3D770C6-722D-4567-B91B-789B7955F5BF}" dt="2026-03-23T01:15:04.764" v="8042" actId="20577"/>
        <pc:sldMkLst>
          <pc:docMk/>
          <pc:sldMk cId="929659333" sldId="414"/>
        </pc:sldMkLst>
        <pc:spChg chg="mod">
          <ac:chgData name="Tim Kenison" userId="46c62628c77c2a5f" providerId="LiveId" clId="{E3D770C6-722D-4567-B91B-789B7955F5BF}" dt="2026-03-23T01:15:04.764" v="8042" actId="20577"/>
          <ac:spMkLst>
            <pc:docMk/>
            <pc:sldMk cId="929659333" sldId="414"/>
            <ac:spMk id="2" creationId="{82AE83C1-E47F-ADE1-4DC8-DFFD8EB62AA3}"/>
          </ac:spMkLst>
        </pc:spChg>
        <pc:spChg chg="mod">
          <ac:chgData name="Tim Kenison" userId="46c62628c77c2a5f" providerId="LiveId" clId="{E3D770C6-722D-4567-B91B-789B7955F5BF}" dt="2026-03-22T17:41:48.219" v="1641" actId="20577"/>
          <ac:spMkLst>
            <pc:docMk/>
            <pc:sldMk cId="929659333" sldId="414"/>
            <ac:spMk id="3" creationId="{B1641FF4-D690-AE5E-2F58-E65BAC44A6DC}"/>
          </ac:spMkLst>
        </pc:spChg>
      </pc:sldChg>
      <pc:sldChg chg="addSp delSp modSp add mod setBg modAnim">
        <pc:chgData name="Tim Kenison" userId="46c62628c77c2a5f" providerId="LiveId" clId="{E3D770C6-722D-4567-B91B-789B7955F5BF}" dt="2026-03-22T18:16:52.517" v="3496" actId="14100"/>
        <pc:sldMkLst>
          <pc:docMk/>
          <pc:sldMk cId="1597899057" sldId="415"/>
        </pc:sldMkLst>
        <pc:spChg chg="mod">
          <ac:chgData name="Tim Kenison" userId="46c62628c77c2a5f" providerId="LiveId" clId="{E3D770C6-722D-4567-B91B-789B7955F5BF}" dt="2026-03-22T18:16:48.027" v="3495" actId="14100"/>
          <ac:spMkLst>
            <pc:docMk/>
            <pc:sldMk cId="1597899057" sldId="415"/>
            <ac:spMk id="2" creationId="{F1D1B8AD-1989-0D67-D981-A52A9618A72D}"/>
          </ac:spMkLst>
        </pc:spChg>
        <pc:spChg chg="mod">
          <ac:chgData name="Tim Kenison" userId="46c62628c77c2a5f" providerId="LiveId" clId="{E3D770C6-722D-4567-B91B-789B7955F5BF}" dt="2026-03-22T18:16:52.517" v="3496" actId="14100"/>
          <ac:spMkLst>
            <pc:docMk/>
            <pc:sldMk cId="1597899057" sldId="415"/>
            <ac:spMk id="3" creationId="{22EBA870-2B29-AF3B-938D-936201E45991}"/>
          </ac:spMkLst>
        </pc:spChg>
        <pc:spChg chg="mod">
          <ac:chgData name="Tim Kenison" userId="46c62628c77c2a5f" providerId="LiveId" clId="{E3D770C6-722D-4567-B91B-789B7955F5BF}" dt="2026-03-22T17:38:19.902" v="1496" actId="26606"/>
          <ac:spMkLst>
            <pc:docMk/>
            <pc:sldMk cId="1597899057" sldId="415"/>
            <ac:spMk id="4" creationId="{3A976076-D32E-FDCF-3D5C-938D21583AC4}"/>
          </ac:spMkLst>
        </pc:spChg>
        <pc:spChg chg="add">
          <ac:chgData name="Tim Kenison" userId="46c62628c77c2a5f" providerId="LiveId" clId="{E3D770C6-722D-4567-B91B-789B7955F5BF}" dt="2026-03-22T17:38:19.902" v="1496" actId="26606"/>
          <ac:spMkLst>
            <pc:docMk/>
            <pc:sldMk cId="1597899057" sldId="415"/>
            <ac:spMk id="19" creationId="{1C799903-48D5-4A31-A1A2-541072D9771E}"/>
          </ac:spMkLst>
        </pc:spChg>
        <pc:spChg chg="add">
          <ac:chgData name="Tim Kenison" userId="46c62628c77c2a5f" providerId="LiveId" clId="{E3D770C6-722D-4567-B91B-789B7955F5BF}" dt="2026-03-22T17:38:19.902" v="1496" actId="26606"/>
          <ac:spMkLst>
            <pc:docMk/>
            <pc:sldMk cId="1597899057" sldId="415"/>
            <ac:spMk id="21" creationId="{8EFFF109-FC58-4FD3-BE05-9775A1310F55}"/>
          </ac:spMkLst>
        </pc:spChg>
        <pc:spChg chg="add">
          <ac:chgData name="Tim Kenison" userId="46c62628c77c2a5f" providerId="LiveId" clId="{E3D770C6-722D-4567-B91B-789B7955F5BF}" dt="2026-03-22T17:38:19.902" v="1496" actId="26606"/>
          <ac:spMkLst>
            <pc:docMk/>
            <pc:sldMk cId="1597899057" sldId="415"/>
            <ac:spMk id="23" creationId="{E1B96AD6-92A9-4273-A62B-96A1C3E0BA95}"/>
          </ac:spMkLst>
        </pc:spChg>
        <pc:spChg chg="add">
          <ac:chgData name="Tim Kenison" userId="46c62628c77c2a5f" providerId="LiveId" clId="{E3D770C6-722D-4567-B91B-789B7955F5BF}" dt="2026-03-22T17:38:19.902" v="1496" actId="26606"/>
          <ac:spMkLst>
            <pc:docMk/>
            <pc:sldMk cId="1597899057" sldId="415"/>
            <ac:spMk id="25" creationId="{463EEC44-1BA3-44ED-81FC-A644B04B2A44}"/>
          </ac:spMkLst>
        </pc:spChg>
      </pc:sldChg>
      <pc:sldChg chg="modSp add mod">
        <pc:chgData name="Tim Kenison" userId="46c62628c77c2a5f" providerId="LiveId" clId="{E3D770C6-722D-4567-B91B-789B7955F5BF}" dt="2026-03-23T01:15:41.190" v="8087" actId="20577"/>
        <pc:sldMkLst>
          <pc:docMk/>
          <pc:sldMk cId="2524178126" sldId="416"/>
        </pc:sldMkLst>
        <pc:spChg chg="mod">
          <ac:chgData name="Tim Kenison" userId="46c62628c77c2a5f" providerId="LiveId" clId="{E3D770C6-722D-4567-B91B-789B7955F5BF}" dt="2026-03-23T01:15:41.190" v="8087" actId="20577"/>
          <ac:spMkLst>
            <pc:docMk/>
            <pc:sldMk cId="2524178126" sldId="416"/>
            <ac:spMk id="2" creationId="{79ADEECF-36B8-3D18-A7DC-D0A76CB2E5EC}"/>
          </ac:spMkLst>
        </pc:spChg>
        <pc:spChg chg="mod">
          <ac:chgData name="Tim Kenison" userId="46c62628c77c2a5f" providerId="LiveId" clId="{E3D770C6-722D-4567-B91B-789B7955F5BF}" dt="2026-03-22T20:15:39.037" v="7923" actId="27636"/>
          <ac:spMkLst>
            <pc:docMk/>
            <pc:sldMk cId="2524178126" sldId="416"/>
            <ac:spMk id="3" creationId="{0CF4F8B9-9D55-916D-35B6-1A4CF5D8478C}"/>
          </ac:spMkLst>
        </pc:spChg>
      </pc:sldChg>
      <pc:sldChg chg="modSp add mod">
        <pc:chgData name="Tim Kenison" userId="46c62628c77c2a5f" providerId="LiveId" clId="{E3D770C6-722D-4567-B91B-789B7955F5BF}" dt="2026-03-22T18:17:12.247" v="3498" actId="255"/>
        <pc:sldMkLst>
          <pc:docMk/>
          <pc:sldMk cId="11686586" sldId="417"/>
        </pc:sldMkLst>
        <pc:spChg chg="mod">
          <ac:chgData name="Tim Kenison" userId="46c62628c77c2a5f" providerId="LiveId" clId="{E3D770C6-722D-4567-B91B-789B7955F5BF}" dt="2026-03-22T18:17:02.238" v="3497" actId="14100"/>
          <ac:spMkLst>
            <pc:docMk/>
            <pc:sldMk cId="11686586" sldId="417"/>
            <ac:spMk id="2" creationId="{F59A7A2C-27BB-96BD-F01D-621FFE362D0B}"/>
          </ac:spMkLst>
        </pc:spChg>
        <pc:spChg chg="mod">
          <ac:chgData name="Tim Kenison" userId="46c62628c77c2a5f" providerId="LiveId" clId="{E3D770C6-722D-4567-B91B-789B7955F5BF}" dt="2026-03-22T18:17:12.247" v="3498" actId="255"/>
          <ac:spMkLst>
            <pc:docMk/>
            <pc:sldMk cId="11686586" sldId="417"/>
            <ac:spMk id="3" creationId="{9753EA19-17E1-4A62-555D-AE38FBCBDF1C}"/>
          </ac:spMkLst>
        </pc:spChg>
      </pc:sldChg>
      <pc:sldChg chg="modSp add mod">
        <pc:chgData name="Tim Kenison" userId="46c62628c77c2a5f" providerId="LiveId" clId="{E3D770C6-722D-4567-B91B-789B7955F5BF}" dt="2026-03-22T20:09:59.450" v="7530" actId="27636"/>
        <pc:sldMkLst>
          <pc:docMk/>
          <pc:sldMk cId="2096356155" sldId="418"/>
        </pc:sldMkLst>
        <pc:spChg chg="mod">
          <ac:chgData name="Tim Kenison" userId="46c62628c77c2a5f" providerId="LiveId" clId="{E3D770C6-722D-4567-B91B-789B7955F5BF}" dt="2026-03-22T18:17:29.842" v="3501" actId="14100"/>
          <ac:spMkLst>
            <pc:docMk/>
            <pc:sldMk cId="2096356155" sldId="418"/>
            <ac:spMk id="2" creationId="{3E0C0934-8D8E-A250-3D51-E9A28E6E1FB1}"/>
          </ac:spMkLst>
        </pc:spChg>
        <pc:spChg chg="mod">
          <ac:chgData name="Tim Kenison" userId="46c62628c77c2a5f" providerId="LiveId" clId="{E3D770C6-722D-4567-B91B-789B7955F5BF}" dt="2026-03-22T20:09:59.450" v="7530" actId="27636"/>
          <ac:spMkLst>
            <pc:docMk/>
            <pc:sldMk cId="2096356155" sldId="418"/>
            <ac:spMk id="3" creationId="{464C475A-4431-02B3-CE36-ADFB417A7C02}"/>
          </ac:spMkLst>
        </pc:spChg>
      </pc:sldChg>
      <pc:sldChg chg="modSp add mod ord">
        <pc:chgData name="Tim Kenison" userId="46c62628c77c2a5f" providerId="LiveId" clId="{E3D770C6-722D-4567-B91B-789B7955F5BF}" dt="2026-03-22T18:46:12.999" v="5265" actId="20577"/>
        <pc:sldMkLst>
          <pc:docMk/>
          <pc:sldMk cId="910693157" sldId="419"/>
        </pc:sldMkLst>
        <pc:spChg chg="mod">
          <ac:chgData name="Tim Kenison" userId="46c62628c77c2a5f" providerId="LiveId" clId="{E3D770C6-722D-4567-B91B-789B7955F5BF}" dt="2026-03-22T18:19:39.254" v="3521" actId="20577"/>
          <ac:spMkLst>
            <pc:docMk/>
            <pc:sldMk cId="910693157" sldId="419"/>
            <ac:spMk id="2" creationId="{3730D5F3-59D7-5C35-AA3E-4EB9968E62F8}"/>
          </ac:spMkLst>
        </pc:spChg>
        <pc:spChg chg="mod">
          <ac:chgData name="Tim Kenison" userId="46c62628c77c2a5f" providerId="LiveId" clId="{E3D770C6-722D-4567-B91B-789B7955F5BF}" dt="2026-03-22T18:46:12.999" v="5265" actId="20577"/>
          <ac:spMkLst>
            <pc:docMk/>
            <pc:sldMk cId="910693157" sldId="419"/>
            <ac:spMk id="3" creationId="{E767B3BB-30E4-C6ED-7457-BFA6C920C903}"/>
          </ac:spMkLst>
        </pc:spChg>
      </pc:sldChg>
      <pc:sldChg chg="modSp add mod ord">
        <pc:chgData name="Tim Kenison" userId="46c62628c77c2a5f" providerId="LiveId" clId="{E3D770C6-722D-4567-B91B-789B7955F5BF}" dt="2026-03-22T18:31:16.090" v="4157"/>
        <pc:sldMkLst>
          <pc:docMk/>
          <pc:sldMk cId="4256745236" sldId="420"/>
        </pc:sldMkLst>
        <pc:spChg chg="mod">
          <ac:chgData name="Tim Kenison" userId="46c62628c77c2a5f" providerId="LiveId" clId="{E3D770C6-722D-4567-B91B-789B7955F5BF}" dt="2026-03-22T18:31:09.576" v="4155" actId="20577"/>
          <ac:spMkLst>
            <pc:docMk/>
            <pc:sldMk cId="4256745236" sldId="420"/>
            <ac:spMk id="3" creationId="{972FAA1C-BAE9-C75B-5D63-BF6E3FBA00D9}"/>
          </ac:spMkLst>
        </pc:spChg>
      </pc:sldChg>
      <pc:sldChg chg="addSp delSp modSp add mod setBg">
        <pc:chgData name="Tim Kenison" userId="46c62628c77c2a5f" providerId="LiveId" clId="{E3D770C6-722D-4567-B91B-789B7955F5BF}" dt="2026-03-22T18:45:22.465" v="5233"/>
        <pc:sldMkLst>
          <pc:docMk/>
          <pc:sldMk cId="648210878" sldId="421"/>
        </pc:sldMkLst>
        <pc:spChg chg="mod">
          <ac:chgData name="Tim Kenison" userId="46c62628c77c2a5f" providerId="LiveId" clId="{E3D770C6-722D-4567-B91B-789B7955F5BF}" dt="2026-03-22T18:45:11.945" v="5232" actId="20577"/>
          <ac:spMkLst>
            <pc:docMk/>
            <pc:sldMk cId="648210878" sldId="421"/>
            <ac:spMk id="2" creationId="{039A9094-1CA6-6D6E-7890-6BD611C666AF}"/>
          </ac:spMkLst>
        </pc:spChg>
        <pc:spChg chg="mod ord">
          <ac:chgData name="Tim Kenison" userId="46c62628c77c2a5f" providerId="LiveId" clId="{E3D770C6-722D-4567-B91B-789B7955F5BF}" dt="2026-03-22T18:39:24.313" v="4978" actId="26606"/>
          <ac:spMkLst>
            <pc:docMk/>
            <pc:sldMk cId="648210878" sldId="421"/>
            <ac:spMk id="3" creationId="{08CEA62D-2585-79AC-FA56-CE364861C5DC}"/>
          </ac:spMkLst>
        </pc:spChg>
        <pc:spChg chg="mod ord">
          <ac:chgData name="Tim Kenison" userId="46c62628c77c2a5f" providerId="LiveId" clId="{E3D770C6-722D-4567-B91B-789B7955F5BF}" dt="2026-03-22T18:39:24.313" v="4978" actId="26606"/>
          <ac:spMkLst>
            <pc:docMk/>
            <pc:sldMk cId="648210878" sldId="421"/>
            <ac:spMk id="4" creationId="{BA06ADA2-10BA-BED9-6F3C-07B67BEF78DA}"/>
          </ac:spMkLst>
        </pc:spChg>
        <pc:spChg chg="add mod">
          <ac:chgData name="Tim Kenison" userId="46c62628c77c2a5f" providerId="LiveId" clId="{E3D770C6-722D-4567-B91B-789B7955F5BF}" dt="2026-03-22T18:44:05.791" v="5044" actId="13926"/>
          <ac:spMkLst>
            <pc:docMk/>
            <pc:sldMk cId="648210878" sldId="421"/>
            <ac:spMk id="5" creationId="{A4C0C8D1-059F-DC4A-671A-9ACFAE0B5F51}"/>
          </ac:spMkLst>
        </pc:spChg>
        <pc:spChg chg="add">
          <ac:chgData name="Tim Kenison" userId="46c62628c77c2a5f" providerId="LiveId" clId="{E3D770C6-722D-4567-B91B-789B7955F5BF}" dt="2026-03-22T18:40:38.025" v="5004" actId="26606"/>
          <ac:spMkLst>
            <pc:docMk/>
            <pc:sldMk cId="648210878" sldId="421"/>
            <ac:spMk id="44" creationId="{DBF61EA3-B236-439E-9C0B-340980D56BEE}"/>
          </ac:spMkLst>
        </pc:spChg>
        <pc:spChg chg="add">
          <ac:chgData name="Tim Kenison" userId="46c62628c77c2a5f" providerId="LiveId" clId="{E3D770C6-722D-4567-B91B-789B7955F5BF}" dt="2026-03-22T18:40:38.025" v="5004" actId="26606"/>
          <ac:spMkLst>
            <pc:docMk/>
            <pc:sldMk cId="648210878" sldId="421"/>
            <ac:spMk id="50" creationId="{E659831F-0D9A-4C63-9EBB-8435B85A440F}"/>
          </ac:spMkLst>
        </pc:spChg>
        <pc:grpChg chg="add">
          <ac:chgData name="Tim Kenison" userId="46c62628c77c2a5f" providerId="LiveId" clId="{E3D770C6-722D-4567-B91B-789B7955F5BF}" dt="2026-03-22T18:40:38.025" v="5004" actId="26606"/>
          <ac:grpSpMkLst>
            <pc:docMk/>
            <pc:sldMk cId="648210878" sldId="421"/>
            <ac:grpSpMk id="46" creationId="{28FAF094-D087-493F-8DF9-A486C2D6BBAA}"/>
          </ac:grpSpMkLst>
        </pc:grpChg>
      </pc:sldChg>
      <pc:sldChg chg="addSp delSp modSp add mod ord setBg setClrOvrMap">
        <pc:chgData name="Tim Kenison" userId="46c62628c77c2a5f" providerId="LiveId" clId="{E3D770C6-722D-4567-B91B-789B7955F5BF}" dt="2026-03-22T19:08:18.894" v="5949"/>
        <pc:sldMkLst>
          <pc:docMk/>
          <pc:sldMk cId="451522960" sldId="422"/>
        </pc:sldMkLst>
        <pc:spChg chg="mod">
          <ac:chgData name="Tim Kenison" userId="46c62628c77c2a5f" providerId="LiveId" clId="{E3D770C6-722D-4567-B91B-789B7955F5BF}" dt="2026-03-22T18:51:38.832" v="5446" actId="20577"/>
          <ac:spMkLst>
            <pc:docMk/>
            <pc:sldMk cId="451522960" sldId="422"/>
            <ac:spMk id="4" creationId="{DEBD2148-DF83-1082-F2AE-A1405DE61FF2}"/>
          </ac:spMkLst>
        </pc:spChg>
        <pc:spChg chg="mod ord">
          <ac:chgData name="Tim Kenison" userId="46c62628c77c2a5f" providerId="LiveId" clId="{E3D770C6-722D-4567-B91B-789B7955F5BF}" dt="2026-03-22T18:49:52.971" v="5413" actId="26606"/>
          <ac:spMkLst>
            <pc:docMk/>
            <pc:sldMk cId="451522960" sldId="422"/>
            <ac:spMk id="6" creationId="{F0317D4F-B06F-E35E-6220-78EFC9782F10}"/>
          </ac:spMkLst>
        </pc:spChg>
        <pc:spChg chg="add">
          <ac:chgData name="Tim Kenison" userId="46c62628c77c2a5f" providerId="LiveId" clId="{E3D770C6-722D-4567-B91B-789B7955F5BF}" dt="2026-03-22T18:49:52.971" v="5413" actId="26606"/>
          <ac:spMkLst>
            <pc:docMk/>
            <pc:sldMk cId="451522960" sldId="422"/>
            <ac:spMk id="11" creationId="{F13C74B1-5B17-4795-BED0-7140497B445A}"/>
          </ac:spMkLst>
        </pc:spChg>
        <pc:spChg chg="add">
          <ac:chgData name="Tim Kenison" userId="46c62628c77c2a5f" providerId="LiveId" clId="{E3D770C6-722D-4567-B91B-789B7955F5BF}" dt="2026-03-22T18:49:52.971" v="5413" actId="26606"/>
          <ac:spMkLst>
            <pc:docMk/>
            <pc:sldMk cId="451522960" sldId="422"/>
            <ac:spMk id="13" creationId="{D4974D33-8DC5-464E-8C6D-BE58F0669C17}"/>
          </ac:spMkLst>
        </pc:spChg>
        <pc:picChg chg="add mod">
          <ac:chgData name="Tim Kenison" userId="46c62628c77c2a5f" providerId="LiveId" clId="{E3D770C6-722D-4567-B91B-789B7955F5BF}" dt="2026-03-22T18:49:52.971" v="5413" actId="26606"/>
          <ac:picMkLst>
            <pc:docMk/>
            <pc:sldMk cId="451522960" sldId="422"/>
            <ac:picMk id="5" creationId="{15C658C4-3D4B-B8D3-C677-A566696C84A8}"/>
          </ac:picMkLst>
        </pc:picChg>
      </pc:sldChg>
      <pc:sldChg chg="modSp add mod">
        <pc:chgData name="Tim Kenison" userId="46c62628c77c2a5f" providerId="LiveId" clId="{E3D770C6-722D-4567-B91B-789B7955F5BF}" dt="2026-03-22T20:14:06.205" v="7917" actId="114"/>
        <pc:sldMkLst>
          <pc:docMk/>
          <pc:sldMk cId="1217660686" sldId="423"/>
        </pc:sldMkLst>
        <pc:spChg chg="mod">
          <ac:chgData name="Tim Kenison" userId="46c62628c77c2a5f" providerId="LiveId" clId="{E3D770C6-722D-4567-B91B-789B7955F5BF}" dt="2026-03-22T20:10:37.232" v="7543" actId="114"/>
          <ac:spMkLst>
            <pc:docMk/>
            <pc:sldMk cId="1217660686" sldId="423"/>
            <ac:spMk id="3" creationId="{A96D98AC-4F37-24C4-8AD7-8437DECFE2A2}"/>
          </ac:spMkLst>
        </pc:spChg>
        <pc:spChg chg="mod">
          <ac:chgData name="Tim Kenison" userId="46c62628c77c2a5f" providerId="LiveId" clId="{E3D770C6-722D-4567-B91B-789B7955F5BF}" dt="2026-03-22T20:14:06.205" v="7917" actId="114"/>
          <ac:spMkLst>
            <pc:docMk/>
            <pc:sldMk cId="1217660686" sldId="423"/>
            <ac:spMk id="4" creationId="{52F2D1DF-7FDF-744C-D07D-2553E8F76F11}"/>
          </ac:spMkLst>
        </pc:spChg>
      </pc:sldChg>
      <pc:sldChg chg="modSp add mod ord">
        <pc:chgData name="Tim Kenison" userId="46c62628c77c2a5f" providerId="LiveId" clId="{E3D770C6-722D-4567-B91B-789B7955F5BF}" dt="2026-03-22T19:08:42.136" v="5956" actId="20577"/>
        <pc:sldMkLst>
          <pc:docMk/>
          <pc:sldMk cId="3341577730" sldId="424"/>
        </pc:sldMkLst>
        <pc:spChg chg="mod">
          <ac:chgData name="Tim Kenison" userId="46c62628c77c2a5f" providerId="LiveId" clId="{E3D770C6-722D-4567-B91B-789B7955F5BF}" dt="2026-03-22T19:07:55.307" v="5946" actId="20577"/>
          <ac:spMkLst>
            <pc:docMk/>
            <pc:sldMk cId="3341577730" sldId="424"/>
            <ac:spMk id="3" creationId="{53773D23-877C-9143-CAE1-BAA5F0C71E52}"/>
          </ac:spMkLst>
        </pc:spChg>
        <pc:spChg chg="mod">
          <ac:chgData name="Tim Kenison" userId="46c62628c77c2a5f" providerId="LiveId" clId="{E3D770C6-722D-4567-B91B-789B7955F5BF}" dt="2026-03-22T19:08:42.136" v="5956" actId="20577"/>
          <ac:spMkLst>
            <pc:docMk/>
            <pc:sldMk cId="3341577730" sldId="424"/>
            <ac:spMk id="4" creationId="{C0EF3B8C-98A4-56C5-F0DF-D0410840CE0A}"/>
          </ac:spMkLst>
        </pc:spChg>
      </pc:sldChg>
      <pc:sldChg chg="modSp add mod">
        <pc:chgData name="Tim Kenison" userId="46c62628c77c2a5f" providerId="LiveId" clId="{E3D770C6-722D-4567-B91B-789B7955F5BF}" dt="2026-03-23T01:15:53.180" v="8106" actId="20577"/>
        <pc:sldMkLst>
          <pc:docMk/>
          <pc:sldMk cId="1418161802" sldId="425"/>
        </pc:sldMkLst>
        <pc:spChg chg="mod">
          <ac:chgData name="Tim Kenison" userId="46c62628c77c2a5f" providerId="LiveId" clId="{E3D770C6-722D-4567-B91B-789B7955F5BF}" dt="2026-03-23T01:15:53.180" v="8106" actId="20577"/>
          <ac:spMkLst>
            <pc:docMk/>
            <pc:sldMk cId="1418161802" sldId="425"/>
            <ac:spMk id="2" creationId="{0D08D5CF-2DFF-E169-C200-F11BAF4985C5}"/>
          </ac:spMkLst>
        </pc:spChg>
        <pc:spChg chg="mod">
          <ac:chgData name="Tim Kenison" userId="46c62628c77c2a5f" providerId="LiveId" clId="{E3D770C6-722D-4567-B91B-789B7955F5BF}" dt="2026-03-22T20:17:11.806" v="7952" actId="20577"/>
          <ac:spMkLst>
            <pc:docMk/>
            <pc:sldMk cId="1418161802" sldId="425"/>
            <ac:spMk id="3" creationId="{FBFA2447-1EDF-4783-269F-F4F3DEBB9E61}"/>
          </ac:spMkLst>
        </pc:spChg>
      </pc:sldChg>
      <pc:sldChg chg="modSp add mod ord">
        <pc:chgData name="Tim Kenison" userId="46c62628c77c2a5f" providerId="LiveId" clId="{E3D770C6-722D-4567-B91B-789B7955F5BF}" dt="2026-03-23T01:23:50.170" v="8473" actId="114"/>
        <pc:sldMkLst>
          <pc:docMk/>
          <pc:sldMk cId="2451124158" sldId="426"/>
        </pc:sldMkLst>
        <pc:spChg chg="mod">
          <ac:chgData name="Tim Kenison" userId="46c62628c77c2a5f" providerId="LiveId" clId="{E3D770C6-722D-4567-B91B-789B7955F5BF}" dt="2026-03-23T01:16:21.664" v="8123" actId="20577"/>
          <ac:spMkLst>
            <pc:docMk/>
            <pc:sldMk cId="2451124158" sldId="426"/>
            <ac:spMk id="2" creationId="{332AB5C8-B03C-030D-2313-332B6704A2F8}"/>
          </ac:spMkLst>
        </pc:spChg>
        <pc:spChg chg="mod">
          <ac:chgData name="Tim Kenison" userId="46c62628c77c2a5f" providerId="LiveId" clId="{E3D770C6-722D-4567-B91B-789B7955F5BF}" dt="2026-03-23T01:23:50.170" v="8473" actId="114"/>
          <ac:spMkLst>
            <pc:docMk/>
            <pc:sldMk cId="2451124158" sldId="426"/>
            <ac:spMk id="3" creationId="{3F63255A-29F4-EB7D-BE9B-F71FACD3C567}"/>
          </ac:spMkLst>
        </pc:spChg>
      </pc:sldChg>
      <pc:sldChg chg="modSp add mod">
        <pc:chgData name="Tim Kenison" userId="46c62628c77c2a5f" providerId="LiveId" clId="{E3D770C6-722D-4567-B91B-789B7955F5BF}" dt="2026-03-23T01:43:38.139" v="8882" actId="20577"/>
        <pc:sldMkLst>
          <pc:docMk/>
          <pc:sldMk cId="96705464" sldId="429"/>
        </pc:sldMkLst>
        <pc:spChg chg="mod">
          <ac:chgData name="Tim Kenison" userId="46c62628c77c2a5f" providerId="LiveId" clId="{E3D770C6-722D-4567-B91B-789B7955F5BF}" dt="2026-03-23T01:43:38.139" v="8882" actId="20577"/>
          <ac:spMkLst>
            <pc:docMk/>
            <pc:sldMk cId="96705464" sldId="429"/>
            <ac:spMk id="3" creationId="{A86F4F09-FFF7-691D-08FB-7175060DE1BE}"/>
          </ac:spMkLst>
        </pc:spChg>
      </pc:sldChg>
      <pc:sldChg chg="addSp delSp modSp add mod setBg">
        <pc:chgData name="Tim Kenison" userId="46c62628c77c2a5f" providerId="LiveId" clId="{E3D770C6-722D-4567-B91B-789B7955F5BF}" dt="2026-03-23T01:50:34.149" v="8934"/>
        <pc:sldMkLst>
          <pc:docMk/>
          <pc:sldMk cId="4171097863" sldId="430"/>
        </pc:sldMkLst>
        <pc:spChg chg="mod">
          <ac:chgData name="Tim Kenison" userId="46c62628c77c2a5f" providerId="LiveId" clId="{E3D770C6-722D-4567-B91B-789B7955F5BF}" dt="2026-03-23T01:49:43.033" v="8930" actId="26606"/>
          <ac:spMkLst>
            <pc:docMk/>
            <pc:sldMk cId="4171097863" sldId="430"/>
            <ac:spMk id="2" creationId="{34F15ED1-3543-415F-BE64-60314ACFF489}"/>
          </ac:spMkLst>
        </pc:spChg>
        <pc:spChg chg="mod">
          <ac:chgData name="Tim Kenison" userId="46c62628c77c2a5f" providerId="LiveId" clId="{E3D770C6-722D-4567-B91B-789B7955F5BF}" dt="2026-03-23T01:49:43.033" v="8930" actId="26606"/>
          <ac:spMkLst>
            <pc:docMk/>
            <pc:sldMk cId="4171097863" sldId="430"/>
            <ac:spMk id="4" creationId="{FFFBDFFE-0668-68D1-16D2-0FFCFB4F0D73}"/>
          </ac:spMkLst>
        </pc:spChg>
        <pc:spChg chg="add">
          <ac:chgData name="Tim Kenison" userId="46c62628c77c2a5f" providerId="LiveId" clId="{E3D770C6-722D-4567-B91B-789B7955F5BF}" dt="2026-03-23T01:49:43.033" v="8930" actId="26606"/>
          <ac:spMkLst>
            <pc:docMk/>
            <pc:sldMk cId="4171097863" sldId="430"/>
            <ac:spMk id="31" creationId="{BACC6370-2D7E-4714-9D71-7542949D7D5D}"/>
          </ac:spMkLst>
        </pc:spChg>
        <pc:spChg chg="add">
          <ac:chgData name="Tim Kenison" userId="46c62628c77c2a5f" providerId="LiveId" clId="{E3D770C6-722D-4567-B91B-789B7955F5BF}" dt="2026-03-23T01:49:43.033" v="8930" actId="26606"/>
          <ac:spMkLst>
            <pc:docMk/>
            <pc:sldMk cId="4171097863" sldId="430"/>
            <ac:spMk id="33" creationId="{F68B3F68-107C-434F-AA38-110D5EA91B85}"/>
          </ac:spMkLst>
        </pc:spChg>
        <pc:spChg chg="add">
          <ac:chgData name="Tim Kenison" userId="46c62628c77c2a5f" providerId="LiveId" clId="{E3D770C6-722D-4567-B91B-789B7955F5BF}" dt="2026-03-23T01:49:43.033" v="8930" actId="26606"/>
          <ac:spMkLst>
            <pc:docMk/>
            <pc:sldMk cId="4171097863" sldId="430"/>
            <ac:spMk id="35" creationId="{AAD0DBB9-1A4B-4391-81D4-CB19F9AB918A}"/>
          </ac:spMkLst>
        </pc:spChg>
        <pc:spChg chg="add">
          <ac:chgData name="Tim Kenison" userId="46c62628c77c2a5f" providerId="LiveId" clId="{E3D770C6-722D-4567-B91B-789B7955F5BF}" dt="2026-03-23T01:49:43.033" v="8930" actId="26606"/>
          <ac:spMkLst>
            <pc:docMk/>
            <pc:sldMk cId="4171097863" sldId="430"/>
            <ac:spMk id="37" creationId="{063BBA22-50EA-4C4D-BE05-F1CE4E63AA56}"/>
          </ac:spMkLst>
        </pc:spChg>
        <pc:graphicFrameChg chg="add mod">
          <ac:chgData name="Tim Kenison" userId="46c62628c77c2a5f" providerId="LiveId" clId="{E3D770C6-722D-4567-B91B-789B7955F5BF}" dt="2026-03-23T01:50:19.106" v="8933" actId="13926"/>
          <ac:graphicFrameMkLst>
            <pc:docMk/>
            <pc:sldMk cId="4171097863" sldId="430"/>
            <ac:graphicFrameMk id="27" creationId="{3FFE8CB9-08B7-5143-5C17-83ACAB5FB00A}"/>
          </ac:graphicFrameMkLst>
        </pc:graphicFrameChg>
      </pc:sldChg>
      <pc:sldChg chg="addSp modSp add mod ord modAnim">
        <pc:chgData name="Tim Kenison" userId="46c62628c77c2a5f" providerId="LiveId" clId="{E3D770C6-722D-4567-B91B-789B7955F5BF}" dt="2026-03-23T02:34:18.889" v="9588" actId="13926"/>
        <pc:sldMkLst>
          <pc:docMk/>
          <pc:sldMk cId="2593757358" sldId="431"/>
        </pc:sldMkLst>
        <pc:spChg chg="mod">
          <ac:chgData name="Tim Kenison" userId="46c62628c77c2a5f" providerId="LiveId" clId="{E3D770C6-722D-4567-B91B-789B7955F5BF}" dt="2026-03-23T02:30:25.583" v="9275" actId="20577"/>
          <ac:spMkLst>
            <pc:docMk/>
            <pc:sldMk cId="2593757358" sldId="431"/>
            <ac:spMk id="2" creationId="{010A7BE5-25B2-AC9B-3CBA-985E8C1B476F}"/>
          </ac:spMkLst>
        </pc:spChg>
        <pc:spChg chg="mod">
          <ac:chgData name="Tim Kenison" userId="46c62628c77c2a5f" providerId="LiveId" clId="{E3D770C6-722D-4567-B91B-789B7955F5BF}" dt="2026-03-23T02:18:37.527" v="9028" actId="20577"/>
          <ac:spMkLst>
            <pc:docMk/>
            <pc:sldMk cId="2593757358" sldId="431"/>
            <ac:spMk id="3" creationId="{F382F25D-FF70-6C92-387C-CD7651B12419}"/>
          </ac:spMkLst>
        </pc:spChg>
        <pc:spChg chg="add mod">
          <ac:chgData name="Tim Kenison" userId="46c62628c77c2a5f" providerId="LiveId" clId="{E3D770C6-722D-4567-B91B-789B7955F5BF}" dt="2026-03-23T02:34:18.889" v="9588" actId="13926"/>
          <ac:spMkLst>
            <pc:docMk/>
            <pc:sldMk cId="2593757358" sldId="431"/>
            <ac:spMk id="6" creationId="{5A3F0986-6D3C-11FE-D783-8291055D05D1}"/>
          </ac:spMkLst>
        </pc:spChg>
      </pc:sldChg>
      <pc:sldChg chg="modSp add mod">
        <pc:chgData name="Tim Kenison" userId="46c62628c77c2a5f" providerId="LiveId" clId="{E3D770C6-722D-4567-B91B-789B7955F5BF}" dt="2026-03-23T02:23:43.210" v="9197" actId="20577"/>
        <pc:sldMkLst>
          <pc:docMk/>
          <pc:sldMk cId="2161692472" sldId="432"/>
        </pc:sldMkLst>
        <pc:spChg chg="mod">
          <ac:chgData name="Tim Kenison" userId="46c62628c77c2a5f" providerId="LiveId" clId="{E3D770C6-722D-4567-B91B-789B7955F5BF}" dt="2026-03-23T02:20:17.302" v="9042" actId="20577"/>
          <ac:spMkLst>
            <pc:docMk/>
            <pc:sldMk cId="2161692472" sldId="432"/>
            <ac:spMk id="2" creationId="{9B33D077-0E28-FCB1-9CA4-7FB4A5629FE9}"/>
          </ac:spMkLst>
        </pc:spChg>
        <pc:spChg chg="mod">
          <ac:chgData name="Tim Kenison" userId="46c62628c77c2a5f" providerId="LiveId" clId="{E3D770C6-722D-4567-B91B-789B7955F5BF}" dt="2026-03-23T02:23:43.210" v="9197" actId="20577"/>
          <ac:spMkLst>
            <pc:docMk/>
            <pc:sldMk cId="2161692472" sldId="432"/>
            <ac:spMk id="3" creationId="{091670D4-3E5F-C34D-7F69-BF7B6404547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8AFE4-F1B5-4D95-B88B-7C7D2FA7902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92279BF-6DBC-457C-984D-1CA2216C75E7}">
      <dgm:prSet/>
      <dgm:spPr/>
      <dgm:t>
        <a:bodyPr/>
        <a:lstStyle/>
        <a:p>
          <a:r>
            <a:rPr lang="en-US"/>
            <a:t>Thus, the Florida Supreme Court expressly stated in </a:t>
          </a:r>
          <a:r>
            <a:rPr lang="en-US" i="1"/>
            <a:t>Binger </a:t>
          </a:r>
          <a:r>
            <a:rPr lang="en-US"/>
            <a:t>that trial courts can issue pretrial orders that prohibit the introduction of testimony from undisclosed witnesses, that such orders "in no way derogate from" the </a:t>
          </a:r>
          <a:r>
            <a:rPr lang="en-US" i="1"/>
            <a:t>Binger </a:t>
          </a:r>
          <a:r>
            <a:rPr lang="en-US"/>
            <a:t>decision, and that these orders, among other local case management practices, "can and should continue." </a:t>
          </a:r>
        </a:p>
      </dgm:t>
    </dgm:pt>
    <dgm:pt modelId="{3637B571-EDC0-44BE-87BC-E5E5F9925141}" type="parTrans" cxnId="{D4CC528D-CA4A-454A-B4A7-FB3EB2279E6E}">
      <dgm:prSet/>
      <dgm:spPr/>
      <dgm:t>
        <a:bodyPr/>
        <a:lstStyle/>
        <a:p>
          <a:endParaRPr lang="en-US"/>
        </a:p>
      </dgm:t>
    </dgm:pt>
    <dgm:pt modelId="{887D422D-028F-41D5-BB30-AFE37932BD41}" type="sibTrans" cxnId="{D4CC528D-CA4A-454A-B4A7-FB3EB2279E6E}">
      <dgm:prSet/>
      <dgm:spPr/>
      <dgm:t>
        <a:bodyPr/>
        <a:lstStyle/>
        <a:p>
          <a:endParaRPr lang="en-US"/>
        </a:p>
      </dgm:t>
    </dgm:pt>
    <dgm:pt modelId="{2AF11C7B-B295-4397-BE84-44C93D2160B5}">
      <dgm:prSet/>
      <dgm:spPr/>
      <dgm:t>
        <a:bodyPr/>
        <a:lstStyle/>
        <a:p>
          <a:r>
            <a:rPr lang="en-US"/>
            <a:t>It cannot be the holding of </a:t>
          </a:r>
          <a:r>
            <a:rPr lang="en-US" i="1"/>
            <a:t>Binger </a:t>
          </a:r>
          <a:r>
            <a:rPr lang="en-US"/>
            <a:t>that pretrial orders prohibiting the introduction of testimony of undisclosed witnesses cannot be strictly enforced when </a:t>
          </a:r>
          <a:r>
            <a:rPr lang="en-US" i="1"/>
            <a:t>Binger </a:t>
          </a:r>
          <a:r>
            <a:rPr lang="en-US"/>
            <a:t>explicitly states that such orders can be enforced.</a:t>
          </a:r>
        </a:p>
      </dgm:t>
    </dgm:pt>
    <dgm:pt modelId="{3AB8DE3C-6355-4C6E-9C9A-8674CED79539}" type="parTrans" cxnId="{31CE0C27-873C-4D30-BE04-EED9570FE861}">
      <dgm:prSet/>
      <dgm:spPr/>
      <dgm:t>
        <a:bodyPr/>
        <a:lstStyle/>
        <a:p>
          <a:endParaRPr lang="en-US"/>
        </a:p>
      </dgm:t>
    </dgm:pt>
    <dgm:pt modelId="{2289418C-2A43-46DD-AAB1-58A2840F9F2E}" type="sibTrans" cxnId="{31CE0C27-873C-4D30-BE04-EED9570FE861}">
      <dgm:prSet/>
      <dgm:spPr/>
      <dgm:t>
        <a:bodyPr/>
        <a:lstStyle/>
        <a:p>
          <a:endParaRPr lang="en-US"/>
        </a:p>
      </dgm:t>
    </dgm:pt>
    <dgm:pt modelId="{D415C5E3-9049-42D6-A3E4-BCC2C22B5E90}" type="pres">
      <dgm:prSet presAssocID="{1578AFE4-F1B5-4D95-B88B-7C7D2FA79028}" presName="hierChild1" presStyleCnt="0">
        <dgm:presLayoutVars>
          <dgm:chPref val="1"/>
          <dgm:dir/>
          <dgm:animOne val="branch"/>
          <dgm:animLvl val="lvl"/>
          <dgm:resizeHandles/>
        </dgm:presLayoutVars>
      </dgm:prSet>
      <dgm:spPr/>
    </dgm:pt>
    <dgm:pt modelId="{EBBB7CC0-0C76-49C1-A4D0-B5C3CB99321D}" type="pres">
      <dgm:prSet presAssocID="{492279BF-6DBC-457C-984D-1CA2216C75E7}" presName="hierRoot1" presStyleCnt="0"/>
      <dgm:spPr/>
    </dgm:pt>
    <dgm:pt modelId="{BB7E1B35-0A46-4241-8148-E5DD73BEF7C4}" type="pres">
      <dgm:prSet presAssocID="{492279BF-6DBC-457C-984D-1CA2216C75E7}" presName="composite" presStyleCnt="0"/>
      <dgm:spPr/>
    </dgm:pt>
    <dgm:pt modelId="{44D45C5B-59E7-498D-A18F-CCE0BF9E4AA4}" type="pres">
      <dgm:prSet presAssocID="{492279BF-6DBC-457C-984D-1CA2216C75E7}" presName="background" presStyleLbl="node0" presStyleIdx="0" presStyleCnt="2"/>
      <dgm:spPr/>
    </dgm:pt>
    <dgm:pt modelId="{108139F0-0DF8-4FBE-9E00-A7932C20FC74}" type="pres">
      <dgm:prSet presAssocID="{492279BF-6DBC-457C-984D-1CA2216C75E7}" presName="text" presStyleLbl="fgAcc0" presStyleIdx="0" presStyleCnt="2">
        <dgm:presLayoutVars>
          <dgm:chPref val="3"/>
        </dgm:presLayoutVars>
      </dgm:prSet>
      <dgm:spPr/>
    </dgm:pt>
    <dgm:pt modelId="{F4688FD8-93A8-425D-B1E6-6375E74F9D8B}" type="pres">
      <dgm:prSet presAssocID="{492279BF-6DBC-457C-984D-1CA2216C75E7}" presName="hierChild2" presStyleCnt="0"/>
      <dgm:spPr/>
    </dgm:pt>
    <dgm:pt modelId="{6712F4E4-FD19-4E23-A95F-4810A56CA3F4}" type="pres">
      <dgm:prSet presAssocID="{2AF11C7B-B295-4397-BE84-44C93D2160B5}" presName="hierRoot1" presStyleCnt="0"/>
      <dgm:spPr/>
    </dgm:pt>
    <dgm:pt modelId="{090329A0-946C-483B-B640-B0DB693D666B}" type="pres">
      <dgm:prSet presAssocID="{2AF11C7B-B295-4397-BE84-44C93D2160B5}" presName="composite" presStyleCnt="0"/>
      <dgm:spPr/>
    </dgm:pt>
    <dgm:pt modelId="{74CC927B-8FB6-43D6-BC7F-0C26B7C7785C}" type="pres">
      <dgm:prSet presAssocID="{2AF11C7B-B295-4397-BE84-44C93D2160B5}" presName="background" presStyleLbl="node0" presStyleIdx="1" presStyleCnt="2"/>
      <dgm:spPr/>
    </dgm:pt>
    <dgm:pt modelId="{E27AD83F-7DDB-4E29-AD53-9BF333E5C149}" type="pres">
      <dgm:prSet presAssocID="{2AF11C7B-B295-4397-BE84-44C93D2160B5}" presName="text" presStyleLbl="fgAcc0" presStyleIdx="1" presStyleCnt="2">
        <dgm:presLayoutVars>
          <dgm:chPref val="3"/>
        </dgm:presLayoutVars>
      </dgm:prSet>
      <dgm:spPr/>
    </dgm:pt>
    <dgm:pt modelId="{67B7E4C3-4230-4435-9491-E7C4559FA4D4}" type="pres">
      <dgm:prSet presAssocID="{2AF11C7B-B295-4397-BE84-44C93D2160B5}" presName="hierChild2" presStyleCnt="0"/>
      <dgm:spPr/>
    </dgm:pt>
  </dgm:ptLst>
  <dgm:cxnLst>
    <dgm:cxn modelId="{4B111507-D211-478D-8A92-EA53320B7F27}" type="presOf" srcId="{2AF11C7B-B295-4397-BE84-44C93D2160B5}" destId="{E27AD83F-7DDB-4E29-AD53-9BF333E5C149}" srcOrd="0" destOrd="0" presId="urn:microsoft.com/office/officeart/2005/8/layout/hierarchy1"/>
    <dgm:cxn modelId="{31CE0C27-873C-4D30-BE04-EED9570FE861}" srcId="{1578AFE4-F1B5-4D95-B88B-7C7D2FA79028}" destId="{2AF11C7B-B295-4397-BE84-44C93D2160B5}" srcOrd="1" destOrd="0" parTransId="{3AB8DE3C-6355-4C6E-9C9A-8674CED79539}" sibTransId="{2289418C-2A43-46DD-AAB1-58A2840F9F2E}"/>
    <dgm:cxn modelId="{193A6054-BDA9-4C23-87C3-0BB6CF87C1B7}" type="presOf" srcId="{1578AFE4-F1B5-4D95-B88B-7C7D2FA79028}" destId="{D415C5E3-9049-42D6-A3E4-BCC2C22B5E90}" srcOrd="0" destOrd="0" presId="urn:microsoft.com/office/officeart/2005/8/layout/hierarchy1"/>
    <dgm:cxn modelId="{D4CC528D-CA4A-454A-B4A7-FB3EB2279E6E}" srcId="{1578AFE4-F1B5-4D95-B88B-7C7D2FA79028}" destId="{492279BF-6DBC-457C-984D-1CA2216C75E7}" srcOrd="0" destOrd="0" parTransId="{3637B571-EDC0-44BE-87BC-E5E5F9925141}" sibTransId="{887D422D-028F-41D5-BB30-AFE37932BD41}"/>
    <dgm:cxn modelId="{F67763CD-B33D-4DB8-92D0-D6019C54128C}" type="presOf" srcId="{492279BF-6DBC-457C-984D-1CA2216C75E7}" destId="{108139F0-0DF8-4FBE-9E00-A7932C20FC74}" srcOrd="0" destOrd="0" presId="urn:microsoft.com/office/officeart/2005/8/layout/hierarchy1"/>
    <dgm:cxn modelId="{9F8F6D77-096C-42CE-9424-7EAE51020B2B}" type="presParOf" srcId="{D415C5E3-9049-42D6-A3E4-BCC2C22B5E90}" destId="{EBBB7CC0-0C76-49C1-A4D0-B5C3CB99321D}" srcOrd="0" destOrd="0" presId="urn:microsoft.com/office/officeart/2005/8/layout/hierarchy1"/>
    <dgm:cxn modelId="{7FE5BD55-0F08-4F57-AC4C-0665939B5797}" type="presParOf" srcId="{EBBB7CC0-0C76-49C1-A4D0-B5C3CB99321D}" destId="{BB7E1B35-0A46-4241-8148-E5DD73BEF7C4}" srcOrd="0" destOrd="0" presId="urn:microsoft.com/office/officeart/2005/8/layout/hierarchy1"/>
    <dgm:cxn modelId="{7C170507-302B-4F07-9766-43322155C018}" type="presParOf" srcId="{BB7E1B35-0A46-4241-8148-E5DD73BEF7C4}" destId="{44D45C5B-59E7-498D-A18F-CCE0BF9E4AA4}" srcOrd="0" destOrd="0" presId="urn:microsoft.com/office/officeart/2005/8/layout/hierarchy1"/>
    <dgm:cxn modelId="{0F5A6B13-C14A-4853-AB03-F5F58302791A}" type="presParOf" srcId="{BB7E1B35-0A46-4241-8148-E5DD73BEF7C4}" destId="{108139F0-0DF8-4FBE-9E00-A7932C20FC74}" srcOrd="1" destOrd="0" presId="urn:microsoft.com/office/officeart/2005/8/layout/hierarchy1"/>
    <dgm:cxn modelId="{860A426B-D578-4931-8D96-166D147E75E9}" type="presParOf" srcId="{EBBB7CC0-0C76-49C1-A4D0-B5C3CB99321D}" destId="{F4688FD8-93A8-425D-B1E6-6375E74F9D8B}" srcOrd="1" destOrd="0" presId="urn:microsoft.com/office/officeart/2005/8/layout/hierarchy1"/>
    <dgm:cxn modelId="{02EEB14E-22D2-4ADD-8C07-F2E62CCB5B16}" type="presParOf" srcId="{D415C5E3-9049-42D6-A3E4-BCC2C22B5E90}" destId="{6712F4E4-FD19-4E23-A95F-4810A56CA3F4}" srcOrd="1" destOrd="0" presId="urn:microsoft.com/office/officeart/2005/8/layout/hierarchy1"/>
    <dgm:cxn modelId="{6C49EE1B-F4A2-48E1-A295-7A3FE404DDE8}" type="presParOf" srcId="{6712F4E4-FD19-4E23-A95F-4810A56CA3F4}" destId="{090329A0-946C-483B-B640-B0DB693D666B}" srcOrd="0" destOrd="0" presId="urn:microsoft.com/office/officeart/2005/8/layout/hierarchy1"/>
    <dgm:cxn modelId="{6C5340F3-DD0F-4616-829F-67C55E4823E9}" type="presParOf" srcId="{090329A0-946C-483B-B640-B0DB693D666B}" destId="{74CC927B-8FB6-43D6-BC7F-0C26B7C7785C}" srcOrd="0" destOrd="0" presId="urn:microsoft.com/office/officeart/2005/8/layout/hierarchy1"/>
    <dgm:cxn modelId="{0A0D1898-1404-453E-91B2-A1CFFF06DC44}" type="presParOf" srcId="{090329A0-946C-483B-B640-B0DB693D666B}" destId="{E27AD83F-7DDB-4E29-AD53-9BF333E5C149}" srcOrd="1" destOrd="0" presId="urn:microsoft.com/office/officeart/2005/8/layout/hierarchy1"/>
    <dgm:cxn modelId="{52668605-5C5C-4825-B787-8AB20C376CA1}" type="presParOf" srcId="{6712F4E4-FD19-4E23-A95F-4810A56CA3F4}" destId="{67B7E4C3-4230-4435-9491-E7C4559FA4D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05411-13A8-445F-93D2-034F886DB8B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423556E-24BC-4438-BB9F-8AECE0AB3A24}">
      <dgm:prSet/>
      <dgm:spPr/>
      <dgm:t>
        <a:bodyPr/>
        <a:lstStyle/>
        <a:p>
          <a:pPr algn="just"/>
          <a:r>
            <a:rPr lang="en-US" dirty="0"/>
            <a:t>Under Rule 1.380(d), as amended, "[</a:t>
          </a:r>
          <a:r>
            <a:rPr lang="en-US" dirty="0" err="1"/>
            <a:t>i</a:t>
          </a:r>
          <a:r>
            <a:rPr lang="en-US" dirty="0"/>
            <a:t>]f a party fails to provide information or identify a witness as required by rule 1.280(a) or (g), the party is not allowed to use that information or witness to supply evidence on a motion, at a hearing, or at a trial, unless the failure was substantially justified or is harmless." </a:t>
          </a:r>
        </a:p>
      </dgm:t>
    </dgm:pt>
    <dgm:pt modelId="{84DE8DAE-422B-498E-B817-5B4C7462146B}" type="parTrans" cxnId="{AD02CD87-A682-48EA-96B9-5639987F19FB}">
      <dgm:prSet/>
      <dgm:spPr/>
      <dgm:t>
        <a:bodyPr/>
        <a:lstStyle/>
        <a:p>
          <a:endParaRPr lang="en-US"/>
        </a:p>
      </dgm:t>
    </dgm:pt>
    <dgm:pt modelId="{EB0FB61F-24EA-4C3E-B24A-10EBB55A9582}" type="sibTrans" cxnId="{AD02CD87-A682-48EA-96B9-5639987F19FB}">
      <dgm:prSet/>
      <dgm:spPr/>
      <dgm:t>
        <a:bodyPr/>
        <a:lstStyle/>
        <a:p>
          <a:endParaRPr lang="en-US"/>
        </a:p>
      </dgm:t>
    </dgm:pt>
    <dgm:pt modelId="{A3401474-8348-4D40-87A5-30E5C7B04B84}">
      <dgm:prSet/>
      <dgm:spPr/>
      <dgm:t>
        <a:bodyPr/>
        <a:lstStyle/>
        <a:p>
          <a:pPr algn="just"/>
          <a:r>
            <a:rPr lang="en-US" dirty="0">
              <a:highlight>
                <a:srgbClr val="FFFF00"/>
              </a:highlight>
            </a:rPr>
            <a:t>Thus, for undisclosed witnesses or evidence falling within the scope of Rule 1.380(d), a trial court now must exclude the evidence unless the failure to disclose was substantially justified or . . . harmless</a:t>
          </a:r>
          <a:r>
            <a:rPr lang="en-US" dirty="0"/>
            <a:t>." This is a significantly different standard than determining whether the other party would suffer prejudice under </a:t>
          </a:r>
          <a:r>
            <a:rPr lang="en-US" i="1" dirty="0"/>
            <a:t>Binger. </a:t>
          </a:r>
          <a:endParaRPr lang="en-US" dirty="0"/>
        </a:p>
      </dgm:t>
    </dgm:pt>
    <dgm:pt modelId="{1A02DAFD-A360-4229-ADCE-A1C7E6035F61}" type="parTrans" cxnId="{E634B049-E44E-4CBC-9424-0866CC5BB961}">
      <dgm:prSet/>
      <dgm:spPr/>
      <dgm:t>
        <a:bodyPr/>
        <a:lstStyle/>
        <a:p>
          <a:endParaRPr lang="en-US"/>
        </a:p>
      </dgm:t>
    </dgm:pt>
    <dgm:pt modelId="{4DC61637-0100-4103-9961-016565102CB0}" type="sibTrans" cxnId="{E634B049-E44E-4CBC-9424-0866CC5BB961}">
      <dgm:prSet/>
      <dgm:spPr/>
      <dgm:t>
        <a:bodyPr/>
        <a:lstStyle/>
        <a:p>
          <a:endParaRPr lang="en-US"/>
        </a:p>
      </dgm:t>
    </dgm:pt>
    <dgm:pt modelId="{F5773AD2-6D14-48D6-B77C-FA556D8FECE2}" type="pres">
      <dgm:prSet presAssocID="{15005411-13A8-445F-93D2-034F886DB8B5}" presName="hierChild1" presStyleCnt="0">
        <dgm:presLayoutVars>
          <dgm:chPref val="1"/>
          <dgm:dir/>
          <dgm:animOne val="branch"/>
          <dgm:animLvl val="lvl"/>
          <dgm:resizeHandles/>
        </dgm:presLayoutVars>
      </dgm:prSet>
      <dgm:spPr/>
    </dgm:pt>
    <dgm:pt modelId="{785ACA07-940F-403B-AD76-2E3AC1BEB895}" type="pres">
      <dgm:prSet presAssocID="{7423556E-24BC-4438-BB9F-8AECE0AB3A24}" presName="hierRoot1" presStyleCnt="0"/>
      <dgm:spPr/>
    </dgm:pt>
    <dgm:pt modelId="{782E123C-BD7B-4E96-A242-2EA0FD37F40A}" type="pres">
      <dgm:prSet presAssocID="{7423556E-24BC-4438-BB9F-8AECE0AB3A24}" presName="composite" presStyleCnt="0"/>
      <dgm:spPr/>
    </dgm:pt>
    <dgm:pt modelId="{510B35A3-00B4-45BA-BCA5-069B4F088E61}" type="pres">
      <dgm:prSet presAssocID="{7423556E-24BC-4438-BB9F-8AECE0AB3A24}" presName="background" presStyleLbl="node0" presStyleIdx="0" presStyleCnt="2"/>
      <dgm:spPr/>
    </dgm:pt>
    <dgm:pt modelId="{5E498EBA-6E34-4036-9E89-3BFC654701F9}" type="pres">
      <dgm:prSet presAssocID="{7423556E-24BC-4438-BB9F-8AECE0AB3A24}" presName="text" presStyleLbl="fgAcc0" presStyleIdx="0" presStyleCnt="2">
        <dgm:presLayoutVars>
          <dgm:chPref val="3"/>
        </dgm:presLayoutVars>
      </dgm:prSet>
      <dgm:spPr/>
    </dgm:pt>
    <dgm:pt modelId="{1F5AB474-982B-4D84-95CD-A3339CD0D215}" type="pres">
      <dgm:prSet presAssocID="{7423556E-24BC-4438-BB9F-8AECE0AB3A24}" presName="hierChild2" presStyleCnt="0"/>
      <dgm:spPr/>
    </dgm:pt>
    <dgm:pt modelId="{1F151E95-E5CE-40BF-9DDE-80EA409D9CB7}" type="pres">
      <dgm:prSet presAssocID="{A3401474-8348-4D40-87A5-30E5C7B04B84}" presName="hierRoot1" presStyleCnt="0"/>
      <dgm:spPr/>
    </dgm:pt>
    <dgm:pt modelId="{12511AF7-6072-4513-A2D5-E597D40C9970}" type="pres">
      <dgm:prSet presAssocID="{A3401474-8348-4D40-87A5-30E5C7B04B84}" presName="composite" presStyleCnt="0"/>
      <dgm:spPr/>
    </dgm:pt>
    <dgm:pt modelId="{3DB3BCED-D383-4536-B663-ADEE0F3947B8}" type="pres">
      <dgm:prSet presAssocID="{A3401474-8348-4D40-87A5-30E5C7B04B84}" presName="background" presStyleLbl="node0" presStyleIdx="1" presStyleCnt="2"/>
      <dgm:spPr/>
    </dgm:pt>
    <dgm:pt modelId="{DDC7D5A4-14C5-41EE-882A-0A06A775982E}" type="pres">
      <dgm:prSet presAssocID="{A3401474-8348-4D40-87A5-30E5C7B04B84}" presName="text" presStyleLbl="fgAcc0" presStyleIdx="1" presStyleCnt="2">
        <dgm:presLayoutVars>
          <dgm:chPref val="3"/>
        </dgm:presLayoutVars>
      </dgm:prSet>
      <dgm:spPr/>
    </dgm:pt>
    <dgm:pt modelId="{9EE4E1C5-0346-477C-8917-6DDA6431618A}" type="pres">
      <dgm:prSet presAssocID="{A3401474-8348-4D40-87A5-30E5C7B04B84}" presName="hierChild2" presStyleCnt="0"/>
      <dgm:spPr/>
    </dgm:pt>
  </dgm:ptLst>
  <dgm:cxnLst>
    <dgm:cxn modelId="{CE1CE005-E165-4FE4-AFC9-C68ADD6505CE}" type="presOf" srcId="{A3401474-8348-4D40-87A5-30E5C7B04B84}" destId="{DDC7D5A4-14C5-41EE-882A-0A06A775982E}" srcOrd="0" destOrd="0" presId="urn:microsoft.com/office/officeart/2005/8/layout/hierarchy1"/>
    <dgm:cxn modelId="{E634B049-E44E-4CBC-9424-0866CC5BB961}" srcId="{15005411-13A8-445F-93D2-034F886DB8B5}" destId="{A3401474-8348-4D40-87A5-30E5C7B04B84}" srcOrd="1" destOrd="0" parTransId="{1A02DAFD-A360-4229-ADCE-A1C7E6035F61}" sibTransId="{4DC61637-0100-4103-9961-016565102CB0}"/>
    <dgm:cxn modelId="{58C6654C-DDBF-4C94-8ABC-279054DC8AE9}" type="presOf" srcId="{15005411-13A8-445F-93D2-034F886DB8B5}" destId="{F5773AD2-6D14-48D6-B77C-FA556D8FECE2}" srcOrd="0" destOrd="0" presId="urn:microsoft.com/office/officeart/2005/8/layout/hierarchy1"/>
    <dgm:cxn modelId="{AD02CD87-A682-48EA-96B9-5639987F19FB}" srcId="{15005411-13A8-445F-93D2-034F886DB8B5}" destId="{7423556E-24BC-4438-BB9F-8AECE0AB3A24}" srcOrd="0" destOrd="0" parTransId="{84DE8DAE-422B-498E-B817-5B4C7462146B}" sibTransId="{EB0FB61F-24EA-4C3E-B24A-10EBB55A9582}"/>
    <dgm:cxn modelId="{618AA3F6-8EFC-4C2C-8B3F-AF750225A77F}" type="presOf" srcId="{7423556E-24BC-4438-BB9F-8AECE0AB3A24}" destId="{5E498EBA-6E34-4036-9E89-3BFC654701F9}" srcOrd="0" destOrd="0" presId="urn:microsoft.com/office/officeart/2005/8/layout/hierarchy1"/>
    <dgm:cxn modelId="{4969B28B-ECE9-4C51-BB7E-7B29056D6B23}" type="presParOf" srcId="{F5773AD2-6D14-48D6-B77C-FA556D8FECE2}" destId="{785ACA07-940F-403B-AD76-2E3AC1BEB895}" srcOrd="0" destOrd="0" presId="urn:microsoft.com/office/officeart/2005/8/layout/hierarchy1"/>
    <dgm:cxn modelId="{A54555D9-3C54-4479-8C55-D49FB325B5E2}" type="presParOf" srcId="{785ACA07-940F-403B-AD76-2E3AC1BEB895}" destId="{782E123C-BD7B-4E96-A242-2EA0FD37F40A}" srcOrd="0" destOrd="0" presId="urn:microsoft.com/office/officeart/2005/8/layout/hierarchy1"/>
    <dgm:cxn modelId="{9EA4DBAB-B800-489D-A829-177C844A6ACE}" type="presParOf" srcId="{782E123C-BD7B-4E96-A242-2EA0FD37F40A}" destId="{510B35A3-00B4-45BA-BCA5-069B4F088E61}" srcOrd="0" destOrd="0" presId="urn:microsoft.com/office/officeart/2005/8/layout/hierarchy1"/>
    <dgm:cxn modelId="{2C794337-15C2-43B0-9256-B0B7DD34F3D9}" type="presParOf" srcId="{782E123C-BD7B-4E96-A242-2EA0FD37F40A}" destId="{5E498EBA-6E34-4036-9E89-3BFC654701F9}" srcOrd="1" destOrd="0" presId="urn:microsoft.com/office/officeart/2005/8/layout/hierarchy1"/>
    <dgm:cxn modelId="{B0189C9D-24D8-4596-AD78-A7B17C0D2998}" type="presParOf" srcId="{785ACA07-940F-403B-AD76-2E3AC1BEB895}" destId="{1F5AB474-982B-4D84-95CD-A3339CD0D215}" srcOrd="1" destOrd="0" presId="urn:microsoft.com/office/officeart/2005/8/layout/hierarchy1"/>
    <dgm:cxn modelId="{1D99ACCC-1C97-4154-9E2D-DE2089BB2857}" type="presParOf" srcId="{F5773AD2-6D14-48D6-B77C-FA556D8FECE2}" destId="{1F151E95-E5CE-40BF-9DDE-80EA409D9CB7}" srcOrd="1" destOrd="0" presId="urn:microsoft.com/office/officeart/2005/8/layout/hierarchy1"/>
    <dgm:cxn modelId="{D72B4439-AFA3-49FD-922C-1D6398DCBB5F}" type="presParOf" srcId="{1F151E95-E5CE-40BF-9DDE-80EA409D9CB7}" destId="{12511AF7-6072-4513-A2D5-E597D40C9970}" srcOrd="0" destOrd="0" presId="urn:microsoft.com/office/officeart/2005/8/layout/hierarchy1"/>
    <dgm:cxn modelId="{F034DD90-C0DA-411C-9FEB-A2EB635AF8B3}" type="presParOf" srcId="{12511AF7-6072-4513-A2D5-E597D40C9970}" destId="{3DB3BCED-D383-4536-B663-ADEE0F3947B8}" srcOrd="0" destOrd="0" presId="urn:microsoft.com/office/officeart/2005/8/layout/hierarchy1"/>
    <dgm:cxn modelId="{C053D6CB-DF71-4C0E-B102-CEC4CFC12E22}" type="presParOf" srcId="{12511AF7-6072-4513-A2D5-E597D40C9970}" destId="{DDC7D5A4-14C5-41EE-882A-0A06A775982E}" srcOrd="1" destOrd="0" presId="urn:microsoft.com/office/officeart/2005/8/layout/hierarchy1"/>
    <dgm:cxn modelId="{C6B521CA-11D2-4C62-ADA5-BF0C80715BF6}" type="presParOf" srcId="{1F151E95-E5CE-40BF-9DDE-80EA409D9CB7}" destId="{9EE4E1C5-0346-477C-8917-6DDA6431618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45C5B-59E7-498D-A18F-CCE0BF9E4AA4}">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139F0-0DF8-4FBE-9E00-A7932C20FC74}">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Thus, the Florida Supreme Court expressly stated in </a:t>
          </a:r>
          <a:r>
            <a:rPr lang="en-US" sz="1900" i="1" kern="1200"/>
            <a:t>Binger </a:t>
          </a:r>
          <a:r>
            <a:rPr lang="en-US" sz="1900" kern="1200"/>
            <a:t>that trial courts can issue pretrial orders that prohibit the introduction of testimony from undisclosed witnesses, that such orders "in no way derogate from" the </a:t>
          </a:r>
          <a:r>
            <a:rPr lang="en-US" sz="1900" i="1" kern="1200"/>
            <a:t>Binger </a:t>
          </a:r>
          <a:r>
            <a:rPr lang="en-US" sz="1900" kern="1200"/>
            <a:t>decision, and that these orders, among other local case management practices, "can and should continue." </a:t>
          </a:r>
        </a:p>
      </dsp:txBody>
      <dsp:txXfrm>
        <a:off x="696297" y="538547"/>
        <a:ext cx="4171627" cy="2590157"/>
      </dsp:txXfrm>
    </dsp:sp>
    <dsp:sp modelId="{74CC927B-8FB6-43D6-BC7F-0C26B7C7785C}">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AD83F-7DDB-4E29-AD53-9BF333E5C149}">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It cannot be the holding of </a:t>
          </a:r>
          <a:r>
            <a:rPr lang="en-US" sz="1900" i="1" kern="1200"/>
            <a:t>Binger </a:t>
          </a:r>
          <a:r>
            <a:rPr lang="en-US" sz="1900" kern="1200"/>
            <a:t>that pretrial orders prohibiting the introduction of testimony of undisclosed witnesses cannot be strictly enforced when </a:t>
          </a:r>
          <a:r>
            <a:rPr lang="en-US" sz="1900" i="1" kern="1200"/>
            <a:t>Binger </a:t>
          </a:r>
          <a:r>
            <a:rPr lang="en-US" sz="1900" kern="1200"/>
            <a:t>explicitly states that such orders can be enforced.</a:t>
          </a:r>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B35A3-00B4-45BA-BCA5-069B4F088E61}">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98EBA-6E34-4036-9E89-3BFC654701F9}">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sz="2100" kern="1200" dirty="0"/>
            <a:t>Under Rule 1.380(d), as amended, "[</a:t>
          </a:r>
          <a:r>
            <a:rPr lang="en-US" sz="2100" kern="1200" dirty="0" err="1"/>
            <a:t>i</a:t>
          </a:r>
          <a:r>
            <a:rPr lang="en-US" sz="2100" kern="1200" dirty="0"/>
            <a:t>]f a party fails to provide information or identify a witness as required by rule 1.280(a) or (g), the party is not allowed to use that information or witness to supply evidence on a motion, at a hearing, or at a trial, unless the failure was substantially justified or is harmless." </a:t>
          </a:r>
        </a:p>
      </dsp:txBody>
      <dsp:txXfrm>
        <a:off x="608661" y="692298"/>
        <a:ext cx="4508047" cy="2799040"/>
      </dsp:txXfrm>
    </dsp:sp>
    <dsp:sp modelId="{3DB3BCED-D383-4536-B663-ADEE0F3947B8}">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C7D5A4-14C5-41EE-882A-0A06A775982E}">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en-US" sz="2100" kern="1200" dirty="0">
              <a:highlight>
                <a:srgbClr val="FFFF00"/>
              </a:highlight>
            </a:rPr>
            <a:t>Thus, for undisclosed witnesses or evidence falling within the scope of Rule 1.380(d), a trial court now must exclude the evidence unless the failure to disclose was substantially justified or . . . harmless</a:t>
          </a:r>
          <a:r>
            <a:rPr lang="en-US" sz="2100" kern="1200" dirty="0"/>
            <a:t>." This is a significantly different standard than determining whether the other party would suffer prejudice under </a:t>
          </a:r>
          <a:r>
            <a:rPr lang="en-US" sz="2100" i="1" kern="1200" dirty="0"/>
            <a:t>Binger. </a:t>
          </a:r>
          <a:endParaRPr lang="en-US" sz="2100" kern="1200" dirty="0"/>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B60DE-0C46-4D7B-9037-61DC8D0916EF}"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D3196-9094-4B78-83A6-B3AA6A016566}" type="slidenum">
              <a:rPr lang="en-US" smtClean="0"/>
              <a:t>‹#›</a:t>
            </a:fld>
            <a:endParaRPr lang="en-US" dirty="0"/>
          </a:p>
        </p:txBody>
      </p:sp>
    </p:spTree>
    <p:extLst>
      <p:ext uri="{BB962C8B-B14F-4D97-AF65-F5344CB8AC3E}">
        <p14:creationId xmlns:p14="http://schemas.microsoft.com/office/powerpoint/2010/main" val="292000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68BD24-3D98-48EE-A374-2CFC19C4F37A}" type="datetime1">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6527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480B11-9EC3-4F52-9F37-75C05F64CADE}" type="datetime1">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37969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6EB2F-F0A6-46CD-9D40-B1C071652A0E}" type="datetime1">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95064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0D630-97E5-4A8C-8607-D0FCAD997BB0}" type="datetime1">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3904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2E71C-4D50-42F2-8FC2-B71A5FCFA4C4}" type="datetime1">
              <a:rPr lang="en-US" smtClean="0"/>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03266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F3531A-7862-488E-B8D1-B97FCE06BDA3}"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671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1AA32A-E230-4B52-8749-241822FBA8D7}" type="datetime1">
              <a:rPr lang="en-US" smtClean="0"/>
              <a:t>3/27/2026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4694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53FFCD-C9F6-40AC-8F86-3F40F994A829}" type="datetime1">
              <a:rPr lang="en-US" smtClean="0"/>
              <a:t>3/27/2026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75404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AB49D-A31E-46A2-9469-7DB38A2A258C}" type="datetime1">
              <a:rPr lang="en-US" smtClean="0"/>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42810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D59477-77D2-4701-89DA-D606BFBB06AA}"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4619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AE5A90-8EE9-4B82-9CD6-1BCC9D8231C4}" type="datetime1">
              <a:rPr lang="en-US" smtClean="0"/>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41555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D93845-FFFA-4F77-80A8-C133D7267A55}" type="datetime1">
              <a:rPr lang="en-US" smtClean="0"/>
              <a:t>3/27/2026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38892521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2003" y="169926"/>
            <a:ext cx="6216397" cy="4036314"/>
          </a:xfrm>
        </p:spPr>
        <p:txBody>
          <a:bodyPr anchor="b">
            <a:normAutofit fontScale="90000"/>
          </a:bodyPr>
          <a:lstStyle/>
          <a:p>
            <a:pPr algn="l"/>
            <a:r>
              <a:rPr lang="en-US" sz="3600" dirty="0"/>
              <a:t>PALM BEACH COUNTY JUSTICE ASSOCIATION</a:t>
            </a:r>
            <a:br>
              <a:rPr lang="en-US" sz="2600" dirty="0"/>
            </a:br>
            <a:br>
              <a:rPr lang="en-US" sz="2600" dirty="0"/>
            </a:br>
            <a:br>
              <a:rPr lang="en-US" sz="2600" dirty="0"/>
            </a:br>
            <a:r>
              <a:rPr lang="en-US" sz="3200" i="1" dirty="0"/>
              <a:t>THE GOOD, THE BAD, AND THE UGLY:</a:t>
            </a:r>
            <a:br>
              <a:rPr lang="en-US" sz="3200" i="1" dirty="0"/>
            </a:br>
            <a:br>
              <a:rPr lang="en-US" sz="2600" i="1" dirty="0"/>
            </a:br>
            <a:r>
              <a:rPr lang="en-US" sz="2600" i="1" dirty="0"/>
              <a:t> </a:t>
            </a:r>
            <a:r>
              <a:rPr lang="en-US" sz="3100" i="1" dirty="0"/>
              <a:t>Two recent appellate decisions that will drastically impact your personal injury practice.</a:t>
            </a:r>
          </a:p>
        </p:txBody>
      </p:sp>
      <p:sp>
        <p:nvSpPr>
          <p:cNvPr id="3" name="Subtitle 2"/>
          <p:cNvSpPr>
            <a:spLocks noGrp="1"/>
          </p:cNvSpPr>
          <p:nvPr>
            <p:ph type="subTitle" idx="1"/>
          </p:nvPr>
        </p:nvSpPr>
        <p:spPr>
          <a:xfrm>
            <a:off x="266700" y="4630583"/>
            <a:ext cx="5391149" cy="1970242"/>
          </a:xfrm>
        </p:spPr>
        <p:txBody>
          <a:bodyPr>
            <a:noAutofit/>
          </a:bodyPr>
          <a:lstStyle/>
          <a:p>
            <a:pPr algn="l">
              <a:spcBef>
                <a:spcPts val="0"/>
              </a:spcBef>
              <a:spcAft>
                <a:spcPts val="600"/>
              </a:spcAft>
            </a:pPr>
            <a:r>
              <a:rPr lang="en-US" dirty="0"/>
              <a:t>Presented by: Timothy (“Tim”) Kenison and Gregory (“Greg”) Cummings </a:t>
            </a:r>
          </a:p>
          <a:p>
            <a:pPr algn="l">
              <a:spcBef>
                <a:spcPts val="0"/>
              </a:spcBef>
              <a:spcAft>
                <a:spcPts val="600"/>
              </a:spcAft>
            </a:pPr>
            <a:endParaRPr lang="en-US" dirty="0"/>
          </a:p>
          <a:p>
            <a:pPr algn="l">
              <a:spcBef>
                <a:spcPts val="0"/>
              </a:spcBef>
              <a:spcAft>
                <a:spcPts val="600"/>
              </a:spcAft>
            </a:pPr>
            <a:r>
              <a:rPr lang="en-US" dirty="0"/>
              <a:t>March 27, 2026 </a:t>
            </a:r>
          </a:p>
        </p:txBody>
      </p:sp>
      <p:sp>
        <p:nvSpPr>
          <p:cNvPr id="103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The Good, the Bad and the Ugly (1966) - IMDb">
            <a:extLst>
              <a:ext uri="{FF2B5EF4-FFF2-40B4-BE49-F238E27FC236}">
                <a16:creationId xmlns:a16="http://schemas.microsoft.com/office/drawing/2014/main" id="{38832B78-6BCF-E451-4AC6-2700C2C9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79" r="4380"/>
          <a:stretch>
            <a:fillRect/>
          </a:stretch>
        </p:blipFill>
        <p:spPr bwMode="auto">
          <a:xfrm>
            <a:off x="5975603" y="18298"/>
            <a:ext cx="621639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533605D-C0DA-960C-B153-C59C9A948C39}"/>
              </a:ext>
            </a:extLst>
          </p:cNvPr>
          <p:cNvSpPr>
            <a:spLocks noGrp="1"/>
          </p:cNvSpPr>
          <p:nvPr>
            <p:ph type="sldNum" sz="quarter" idx="12"/>
          </p:nvPr>
        </p:nvSpPr>
        <p:spPr>
          <a:xfrm>
            <a:off x="10591800" y="6356350"/>
            <a:ext cx="762000" cy="365125"/>
          </a:xfrm>
        </p:spPr>
        <p:txBody>
          <a:bodyPr>
            <a:normAutofit/>
          </a:bodyPr>
          <a:lstStyle/>
          <a:p>
            <a:pPr>
              <a:spcAft>
                <a:spcPts val="600"/>
              </a:spcAft>
            </a:pPr>
            <a:fld id="{330EA680-D336-4FF7-8B7A-9848BB0A1C32}" type="slidenum">
              <a:rPr lang="en-US">
                <a:solidFill>
                  <a:srgbClr val="FFFFFF"/>
                </a:solidFill>
              </a:rPr>
              <a:pPr>
                <a:spcAft>
                  <a:spcPts val="600"/>
                </a:spcAft>
              </a:pPr>
              <a:t>1</a:t>
            </a:fld>
            <a:endParaRPr lang="en-US" dirty="0">
              <a:solidFill>
                <a:srgbClr val="FFFFFF"/>
              </a:solidFill>
            </a:endParaRPr>
          </a:p>
        </p:txBody>
      </p:sp>
      <p:pic>
        <p:nvPicPr>
          <p:cNvPr id="4" name="Picture 3">
            <a:extLst>
              <a:ext uri="{FF2B5EF4-FFF2-40B4-BE49-F238E27FC236}">
                <a16:creationId xmlns:a16="http://schemas.microsoft.com/office/drawing/2014/main" id="{B0A5C7B4-DDE5-FD6D-0E93-C16FD5DF6E7F}"/>
              </a:ext>
            </a:extLst>
          </p:cNvPr>
          <p:cNvPicPr>
            <a:picLocks noChangeAspect="1"/>
          </p:cNvPicPr>
          <p:nvPr/>
        </p:nvPicPr>
        <p:blipFill>
          <a:blip r:embed="rId3"/>
          <a:srcRect l="39799" t="9154" r="22701" b="54137"/>
          <a:stretch>
            <a:fillRect/>
          </a:stretch>
        </p:blipFill>
        <p:spPr>
          <a:xfrm rot="20037032">
            <a:off x="7621226" y="904222"/>
            <a:ext cx="979425" cy="1246413"/>
          </a:xfrm>
          <a:prstGeom prst="rect">
            <a:avLst/>
          </a:prstGeom>
        </p:spPr>
      </p:pic>
      <p:pic>
        <p:nvPicPr>
          <p:cNvPr id="6" name="Picture 5">
            <a:extLst>
              <a:ext uri="{FF2B5EF4-FFF2-40B4-BE49-F238E27FC236}">
                <a16:creationId xmlns:a16="http://schemas.microsoft.com/office/drawing/2014/main" id="{47859173-1EFB-A556-B422-C9AFD12DE4C0}"/>
              </a:ext>
            </a:extLst>
          </p:cNvPr>
          <p:cNvPicPr>
            <a:picLocks noChangeAspect="1"/>
          </p:cNvPicPr>
          <p:nvPr/>
        </p:nvPicPr>
        <p:blipFill>
          <a:blip r:embed="rId4"/>
          <a:srcRect l="34509" t="6759" r="34856" b="39457"/>
          <a:stretch>
            <a:fillRect/>
          </a:stretch>
        </p:blipFill>
        <p:spPr>
          <a:xfrm rot="1583566">
            <a:off x="9697911" y="812069"/>
            <a:ext cx="1017473" cy="1429048"/>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EC1789A4-9A56-4CCE-446B-0DAB3B21DFA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BF8B9A9-D9BC-D2EA-3CAF-9342CF76A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Freeform: Shape 20">
            <a:extLst>
              <a:ext uri="{FF2B5EF4-FFF2-40B4-BE49-F238E27FC236}">
                <a16:creationId xmlns:a16="http://schemas.microsoft.com/office/drawing/2014/main" id="{12EB3D0B-E696-90C0-CA85-EE4F45F47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31F8D6A-C38E-F181-9944-8FF872BCF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C0934-8D8E-A250-3D51-E9A28E6E1FB1}"/>
              </a:ext>
            </a:extLst>
          </p:cNvPr>
          <p:cNvSpPr>
            <a:spLocks noGrp="1"/>
          </p:cNvSpPr>
          <p:nvPr>
            <p:ph type="title"/>
          </p:nvPr>
        </p:nvSpPr>
        <p:spPr>
          <a:xfrm>
            <a:off x="128016" y="857250"/>
            <a:ext cx="2332735" cy="4830318"/>
          </a:xfrm>
        </p:spPr>
        <p:txBody>
          <a:bodyPr vert="horz" lIns="91440" tIns="45720" rIns="91440" bIns="45720" rtlCol="0" anchor="ctr">
            <a:normAutofit fontScale="90000"/>
          </a:bodyPr>
          <a:lstStyle/>
          <a:p>
            <a:r>
              <a:rPr lang="en-US" sz="4000" kern="1200" dirty="0">
                <a:solidFill>
                  <a:schemeClr val="tx1"/>
                </a:solidFill>
                <a:latin typeface="+mj-lt"/>
                <a:ea typeface="+mj-ea"/>
                <a:cs typeface="+mj-cs"/>
              </a:rPr>
              <a:t>No error in concluding that Dr. Snow failed to reliably apply her method-</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ology to facts of the case</a:t>
            </a:r>
          </a:p>
        </p:txBody>
      </p:sp>
      <p:sp>
        <p:nvSpPr>
          <p:cNvPr id="25" name="Rectangle 24">
            <a:extLst>
              <a:ext uri="{FF2B5EF4-FFF2-40B4-BE49-F238E27FC236}">
                <a16:creationId xmlns:a16="http://schemas.microsoft.com/office/drawing/2014/main" id="{BD747FFE-02CB-15A4-5F2F-DB6CA4F2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464C475A-4431-02B3-CE36-ADFB417A7C02}"/>
              </a:ext>
            </a:extLst>
          </p:cNvPr>
          <p:cNvSpPr txBox="1"/>
          <p:nvPr/>
        </p:nvSpPr>
        <p:spPr>
          <a:xfrm>
            <a:off x="2588766" y="717754"/>
            <a:ext cx="8761988" cy="5926885"/>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en-US" sz="2400" dirty="0"/>
              <a:t>The appellate court concluded that “the trial court did not err in finding that Dr. Snow </a:t>
            </a:r>
            <a:r>
              <a:rPr lang="en-US" sz="2400" b="1" i="1" u="sng" dirty="0"/>
              <a:t>failed to reliably apply her principles and methods to the facts of the case in a manner that would assist the jury</a:t>
            </a:r>
            <a:r>
              <a:rPr lang="en-US" sz="2400" dirty="0"/>
              <a:t>.”</a:t>
            </a:r>
          </a:p>
          <a:p>
            <a:pPr indent="-228600" defTabSz="914400">
              <a:lnSpc>
                <a:spcPct val="90000"/>
              </a:lnSpc>
              <a:spcAft>
                <a:spcPts val="600"/>
              </a:spcAft>
              <a:buFont typeface="Arial" panose="020B0604020202020204" pitchFamily="34" charset="0"/>
              <a:buChar char="•"/>
            </a:pPr>
            <a:endParaRPr lang="en-US" sz="2400" dirty="0"/>
          </a:p>
          <a:p>
            <a:pPr defTabSz="914400">
              <a:lnSpc>
                <a:spcPct val="90000"/>
              </a:lnSpc>
              <a:spcAft>
                <a:spcPts val="600"/>
              </a:spcAft>
            </a:pPr>
            <a:r>
              <a:rPr lang="en-US" sz="2400" dirty="0"/>
              <a:t>How did Dr. Snow fail to reliably apply her principles and methods to the facts of the case in a manner that would assist the jury?</a:t>
            </a:r>
          </a:p>
          <a:p>
            <a:pPr defTabSz="914400">
              <a:lnSpc>
                <a:spcPct val="90000"/>
              </a:lnSpc>
              <a:spcAft>
                <a:spcPts val="600"/>
              </a:spcAft>
            </a:pPr>
            <a:endParaRPr lang="en-US" sz="2400" dirty="0"/>
          </a:p>
          <a:p>
            <a:pPr marL="342900" indent="-342900" defTabSz="914400">
              <a:lnSpc>
                <a:spcPct val="90000"/>
              </a:lnSpc>
              <a:spcAft>
                <a:spcPts val="600"/>
              </a:spcAft>
              <a:buFont typeface="Arial" panose="020B0604020202020204" pitchFamily="34" charset="0"/>
              <a:buChar char="•"/>
            </a:pPr>
            <a:r>
              <a:rPr lang="en-US" sz="2400" dirty="0"/>
              <a:t>Because she only cited literature documenting that antibiotics were effective in eliminating the bacteria caused by pertussis </a:t>
            </a:r>
          </a:p>
          <a:p>
            <a:pPr marL="342900" indent="-342900" defTabSz="914400">
              <a:lnSpc>
                <a:spcPct val="90000"/>
              </a:lnSpc>
              <a:spcAft>
                <a:spcPts val="600"/>
              </a:spcAft>
              <a:buFont typeface="Arial" panose="020B0604020202020204" pitchFamily="34" charset="0"/>
              <a:buChar char="•"/>
            </a:pPr>
            <a:r>
              <a:rPr lang="en-US" sz="2400" b="1" u="sng" dirty="0"/>
              <a:t>She did not cite any literature documenting that antibiotics were effective in eliminating the underlying toxins produced by the bacteria (it is the toxins from the bacteria that cause death</a:t>
            </a:r>
            <a:r>
              <a:rPr lang="en-US" sz="2400" dirty="0"/>
              <a:t>)</a:t>
            </a:r>
          </a:p>
          <a:p>
            <a:pPr marL="342900" indent="-342900" defTabSz="914400">
              <a:lnSpc>
                <a:spcPct val="90000"/>
              </a:lnSpc>
              <a:spcAft>
                <a:spcPts val="600"/>
              </a:spcAft>
              <a:buFont typeface="Arial" panose="020B0604020202020204" pitchFamily="34" charset="0"/>
              <a:buChar char="•"/>
            </a:pPr>
            <a:r>
              <a:rPr lang="en-US" sz="2400" dirty="0"/>
              <a:t>What the opinion does not mention is that there is no literature because the efficacy of antibiotics on toxins produced by bacteria has never been studied </a:t>
            </a:r>
          </a:p>
          <a:p>
            <a:pPr marL="342900" indent="-3429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endParaRPr lang="en-US" sz="2000" dirty="0"/>
          </a:p>
          <a:p>
            <a:pPr defTabSz="914400">
              <a:lnSpc>
                <a:spcPct val="90000"/>
              </a:lnSpc>
              <a:spcAft>
                <a:spcPts val="600"/>
              </a:spcAft>
            </a:pPr>
            <a:endParaRPr lang="en-US" sz="2000" dirty="0"/>
          </a:p>
        </p:txBody>
      </p:sp>
      <p:sp>
        <p:nvSpPr>
          <p:cNvPr id="4" name="Slide Number Placeholder 3">
            <a:extLst>
              <a:ext uri="{FF2B5EF4-FFF2-40B4-BE49-F238E27FC236}">
                <a16:creationId xmlns:a16="http://schemas.microsoft.com/office/drawing/2014/main" id="{A739E232-9E24-62CC-0B3A-10434EC95A7C}"/>
              </a:ext>
            </a:extLst>
          </p:cNvPr>
          <p:cNvSpPr>
            <a:spLocks noGrp="1"/>
          </p:cNvSpPr>
          <p:nvPr>
            <p:ph type="sldNum" sz="quarter" idx="12"/>
          </p:nvPr>
        </p:nvSpPr>
        <p:spPr>
          <a:xfrm>
            <a:off x="10351362" y="6356350"/>
            <a:ext cx="1002437"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lumMod val="50000"/>
                    <a:lumOff val="50000"/>
                  </a:schemeClr>
                </a:solidFill>
              </a:rPr>
              <a:pPr defTabSz="914400">
                <a:spcAft>
                  <a:spcPts val="600"/>
                </a:spcAft>
              </a:pPr>
              <a:t>10</a:t>
            </a:fld>
            <a:endParaRPr lang="en-US" dirty="0">
              <a:solidFill>
                <a:schemeClr val="tx1">
                  <a:lumMod val="50000"/>
                  <a:lumOff val="50000"/>
                </a:schemeClr>
              </a:solidFill>
            </a:endParaRPr>
          </a:p>
        </p:txBody>
      </p:sp>
    </p:spTree>
    <p:extLst>
      <p:ext uri="{BB962C8B-B14F-4D97-AF65-F5344CB8AC3E}">
        <p14:creationId xmlns:p14="http://schemas.microsoft.com/office/powerpoint/2010/main" val="209635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FF09015-7B09-9F58-CEE8-933E06B691E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1BA361-2D8E-79F8-1649-813964218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Freeform: Shape 20">
            <a:extLst>
              <a:ext uri="{FF2B5EF4-FFF2-40B4-BE49-F238E27FC236}">
                <a16:creationId xmlns:a16="http://schemas.microsoft.com/office/drawing/2014/main" id="{24BD23B1-CE31-2B77-2B31-371CA6367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9A814DF-A437-4463-E4F0-E619AB6C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32BB4-07B9-0CB4-F1F7-28A0CD92F0C5}"/>
              </a:ext>
            </a:extLst>
          </p:cNvPr>
          <p:cNvSpPr>
            <a:spLocks noGrp="1"/>
          </p:cNvSpPr>
          <p:nvPr>
            <p:ph type="title"/>
          </p:nvPr>
        </p:nvSpPr>
        <p:spPr>
          <a:xfrm>
            <a:off x="128017" y="857250"/>
            <a:ext cx="2291334" cy="4830318"/>
          </a:xfrm>
        </p:spPr>
        <p:txBody>
          <a:bodyPr vert="horz" lIns="91440" tIns="45720" rIns="91440" bIns="45720" rtlCol="0" anchor="ctr">
            <a:normAutofit/>
          </a:bodyPr>
          <a:lstStyle/>
          <a:p>
            <a:r>
              <a:rPr lang="en-US" sz="4000" kern="1200" dirty="0">
                <a:solidFill>
                  <a:schemeClr val="tx1"/>
                </a:solidFill>
                <a:latin typeface="+mj-lt"/>
                <a:ea typeface="+mj-ea"/>
                <a:cs typeface="+mj-cs"/>
              </a:rPr>
              <a:t>Dr. Rimawi (Plaintiff’s causation expert no. 4)</a:t>
            </a:r>
          </a:p>
        </p:txBody>
      </p:sp>
      <p:sp>
        <p:nvSpPr>
          <p:cNvPr id="25" name="Rectangle 24">
            <a:extLst>
              <a:ext uri="{FF2B5EF4-FFF2-40B4-BE49-F238E27FC236}">
                <a16:creationId xmlns:a16="http://schemas.microsoft.com/office/drawing/2014/main" id="{399DE58A-484B-8254-AE35-ADF786653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972FAA1C-BAE9-C75B-5D63-BF6E3FBA00D9}"/>
              </a:ext>
            </a:extLst>
          </p:cNvPr>
          <p:cNvSpPr txBox="1"/>
          <p:nvPr/>
        </p:nvSpPr>
        <p:spPr>
          <a:xfrm>
            <a:off x="2419351" y="295274"/>
            <a:ext cx="9583465" cy="6629401"/>
          </a:xfrm>
          <a:prstGeom prst="rect">
            <a:avLst/>
          </a:prstGeom>
        </p:spPr>
        <p:txBody>
          <a:bodyPr vert="horz" lIns="91440" tIns="45720" rIns="91440" bIns="45720" rtlCol="0" anchor="ctr">
            <a:normAutofit fontScale="92500" lnSpcReduction="10000"/>
          </a:bodyPr>
          <a:lstStyle/>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r>
              <a:rPr lang="en-US" sz="2400" dirty="0"/>
              <a:t>Board certified in infectious disease and critical care medicine </a:t>
            </a:r>
          </a:p>
          <a:p>
            <a:pPr indent="-228600" algn="just" defTabSz="914400">
              <a:lnSpc>
                <a:spcPct val="90000"/>
              </a:lnSpc>
              <a:spcAft>
                <a:spcPts val="600"/>
              </a:spcAft>
              <a:buFont typeface="Arial" panose="020B0604020202020204" pitchFamily="34" charset="0"/>
              <a:buChar char="•"/>
            </a:pPr>
            <a:r>
              <a:rPr lang="en-US" sz="2400" dirty="0"/>
              <a:t> Treated roughly thirty pediatric patients with pertussis on an outpatient basis, with three to four fewer than six months old (although he admitted that he did not know when he was treating them that they had pertussis). </a:t>
            </a:r>
          </a:p>
          <a:p>
            <a:pPr indent="-228600" algn="just" defTabSz="914400">
              <a:lnSpc>
                <a:spcPct val="90000"/>
              </a:lnSpc>
              <a:spcAft>
                <a:spcPts val="600"/>
              </a:spcAft>
              <a:buFont typeface="Arial" panose="020B0604020202020204" pitchFamily="34" charset="0"/>
              <a:buChar char="•"/>
            </a:pPr>
            <a:r>
              <a:rPr lang="en-US" sz="2400" dirty="0"/>
              <a:t>Opined that the infant was in last day of the catarrhal stage (first stage) on 3/31</a:t>
            </a:r>
          </a:p>
          <a:p>
            <a:pPr indent="-228600" algn="just" defTabSz="914400">
              <a:lnSpc>
                <a:spcPct val="90000"/>
              </a:lnSpc>
              <a:spcAft>
                <a:spcPts val="600"/>
              </a:spcAft>
              <a:buFont typeface="Arial" panose="020B0604020202020204" pitchFamily="34" charset="0"/>
              <a:buChar char="•"/>
            </a:pPr>
            <a:r>
              <a:rPr lang="en-US" sz="2400" dirty="0"/>
              <a:t>Has published articles related to sepsis, treated patients for sepsis, and primarily based his opinion on medical literature related to sepsis.</a:t>
            </a:r>
          </a:p>
          <a:p>
            <a:pPr algn="just" defTabSz="914400">
              <a:lnSpc>
                <a:spcPct val="90000"/>
              </a:lnSpc>
              <a:spcAft>
                <a:spcPts val="600"/>
              </a:spcAft>
            </a:pPr>
            <a:endParaRPr lang="en-US" sz="2400" dirty="0"/>
          </a:p>
          <a:p>
            <a:pPr algn="just" defTabSz="914400">
              <a:lnSpc>
                <a:spcPct val="90000"/>
              </a:lnSpc>
              <a:spcAft>
                <a:spcPts val="600"/>
              </a:spcAft>
            </a:pPr>
            <a:r>
              <a:rPr lang="en-US" sz="2400" dirty="0"/>
              <a:t>(the opinion fails to mention that Dr. Rimawi writes protocols to manage sepsis in pediatrics at Emory University Healthsystem where pertussis falls under the sepsis protocol)</a:t>
            </a:r>
          </a:p>
          <a:p>
            <a:pPr algn="just" defTabSz="914400">
              <a:lnSpc>
                <a:spcPct val="90000"/>
              </a:lnSpc>
              <a:spcAft>
                <a:spcPts val="600"/>
              </a:spcAft>
            </a:pPr>
            <a:endParaRPr lang="en-US" sz="2400" dirty="0"/>
          </a:p>
          <a:p>
            <a:pPr indent="-228600" algn="just" defTabSz="914400">
              <a:lnSpc>
                <a:spcPct val="90000"/>
              </a:lnSpc>
              <a:spcAft>
                <a:spcPts val="600"/>
              </a:spcAft>
              <a:buFont typeface="Arial" panose="020B0604020202020204" pitchFamily="34" charset="0"/>
              <a:buChar char="•"/>
            </a:pPr>
            <a:r>
              <a:rPr lang="en-US" sz="2400" dirty="0"/>
              <a:t> He believed the infant had sepsis as of 1:00pm on 3/31</a:t>
            </a:r>
          </a:p>
          <a:p>
            <a:pPr indent="-228600" algn="just" defTabSz="914400">
              <a:lnSpc>
                <a:spcPct val="90000"/>
              </a:lnSpc>
              <a:spcAft>
                <a:spcPts val="600"/>
              </a:spcAft>
              <a:buFont typeface="Arial" panose="020B0604020202020204" pitchFamily="34" charset="0"/>
              <a:buChar char="•"/>
            </a:pPr>
            <a:r>
              <a:rPr lang="en-US" sz="2400" dirty="0"/>
              <a:t>Had she been given antibiotics, it would have increased her chances of survival</a:t>
            </a:r>
          </a:p>
          <a:p>
            <a:pPr indent="-228600" algn="just" defTabSz="914400">
              <a:lnSpc>
                <a:spcPct val="90000"/>
              </a:lnSpc>
              <a:spcAft>
                <a:spcPts val="600"/>
              </a:spcAft>
              <a:buFont typeface="Arial" panose="020B0604020202020204" pitchFamily="34" charset="0"/>
              <a:buChar char="•"/>
            </a:pPr>
            <a:r>
              <a:rPr lang="en-US" sz="2400" dirty="0"/>
              <a:t>However, the window to administer antibiotics after sepsis is three hours</a:t>
            </a:r>
          </a:p>
          <a:p>
            <a:pPr algn="just" defTabSz="914400">
              <a:lnSpc>
                <a:spcPct val="90000"/>
              </a:lnSpc>
              <a:spcAft>
                <a:spcPts val="600"/>
              </a:spcAft>
            </a:pPr>
            <a:endParaRPr lang="en-US" sz="2400" dirty="0"/>
          </a:p>
          <a:p>
            <a:pPr marL="342900" indent="-342900" algn="just" defTabSz="914400">
              <a:lnSpc>
                <a:spcPct val="90000"/>
              </a:lnSpc>
              <a:spcAft>
                <a:spcPts val="600"/>
              </a:spcAft>
              <a:buFont typeface="Arial" panose="020B0604020202020204" pitchFamily="34" charset="0"/>
              <a:buChar char="•"/>
            </a:pPr>
            <a:endParaRPr lang="en-US" sz="2000" dirty="0"/>
          </a:p>
          <a:p>
            <a:pPr algn="just" defTabSz="914400">
              <a:lnSpc>
                <a:spcPct val="90000"/>
              </a:lnSpc>
              <a:spcAft>
                <a:spcPts val="600"/>
              </a:spcAft>
            </a:pPr>
            <a:endParaRPr lang="en-US" sz="2000" dirty="0"/>
          </a:p>
          <a:p>
            <a:pPr defTabSz="914400">
              <a:lnSpc>
                <a:spcPct val="90000"/>
              </a:lnSpc>
              <a:spcAft>
                <a:spcPts val="600"/>
              </a:spcAft>
            </a:pPr>
            <a:endParaRPr lang="en-US" sz="2000" dirty="0"/>
          </a:p>
        </p:txBody>
      </p:sp>
      <p:sp>
        <p:nvSpPr>
          <p:cNvPr id="4" name="Slide Number Placeholder 3">
            <a:extLst>
              <a:ext uri="{FF2B5EF4-FFF2-40B4-BE49-F238E27FC236}">
                <a16:creationId xmlns:a16="http://schemas.microsoft.com/office/drawing/2014/main" id="{C0F07FBD-A811-856F-FA1A-3E630E7F8BD4}"/>
              </a:ext>
            </a:extLst>
          </p:cNvPr>
          <p:cNvSpPr>
            <a:spLocks noGrp="1"/>
          </p:cNvSpPr>
          <p:nvPr>
            <p:ph type="sldNum" sz="quarter" idx="12"/>
          </p:nvPr>
        </p:nvSpPr>
        <p:spPr>
          <a:xfrm>
            <a:off x="10351362" y="6356350"/>
            <a:ext cx="1002437"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lumMod val="50000"/>
                    <a:lumOff val="50000"/>
                  </a:schemeClr>
                </a:solidFill>
              </a:rPr>
              <a:pPr defTabSz="914400">
                <a:spcAft>
                  <a:spcPts val="600"/>
                </a:spcAft>
              </a:pPr>
              <a:t>11</a:t>
            </a:fld>
            <a:endParaRPr lang="en-US">
              <a:solidFill>
                <a:schemeClr val="tx1">
                  <a:lumMod val="50000"/>
                  <a:lumOff val="50000"/>
                </a:schemeClr>
              </a:solidFill>
            </a:endParaRPr>
          </a:p>
        </p:txBody>
      </p:sp>
    </p:spTree>
    <p:extLst>
      <p:ext uri="{BB962C8B-B14F-4D97-AF65-F5344CB8AC3E}">
        <p14:creationId xmlns:p14="http://schemas.microsoft.com/office/powerpoint/2010/main" val="42567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E8DBF494-5435-5483-708A-D0C0AD326AB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F4D1312-F594-2C00-34AD-6744853DF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EB5EB555-0500-079A-88B2-758E2325C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0BDF10D9-6728-D886-BDF6-AB708058B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30D5F3-59D7-5C35-AA3E-4EB9968E62F8}"/>
              </a:ext>
            </a:extLst>
          </p:cNvPr>
          <p:cNvSpPr>
            <a:spLocks noGrp="1"/>
          </p:cNvSpPr>
          <p:nvPr>
            <p:ph type="title"/>
          </p:nvPr>
        </p:nvSpPr>
        <p:spPr>
          <a:xfrm>
            <a:off x="128017" y="857250"/>
            <a:ext cx="2291334" cy="4830318"/>
          </a:xfrm>
        </p:spPr>
        <p:txBody>
          <a:bodyPr vert="horz" lIns="91440" tIns="45720" rIns="91440" bIns="45720" rtlCol="0" anchor="ctr">
            <a:normAutofit/>
          </a:bodyPr>
          <a:lstStyle/>
          <a:p>
            <a:r>
              <a:rPr lang="en-US" sz="4000" kern="1200" dirty="0">
                <a:solidFill>
                  <a:schemeClr val="tx1"/>
                </a:solidFill>
                <a:latin typeface="+mj-lt"/>
                <a:ea typeface="+mj-ea"/>
                <a:cs typeface="+mj-cs"/>
              </a:rPr>
              <a:t>Dr. Rimawi (Plaintiff’s causation expert no. 4)</a:t>
            </a:r>
          </a:p>
        </p:txBody>
      </p:sp>
      <p:sp>
        <p:nvSpPr>
          <p:cNvPr id="25" name="Rectangle 24">
            <a:extLst>
              <a:ext uri="{FF2B5EF4-FFF2-40B4-BE49-F238E27FC236}">
                <a16:creationId xmlns:a16="http://schemas.microsoft.com/office/drawing/2014/main" id="{AD46EB82-6B11-E0AF-02C9-0730C004FC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E767B3BB-30E4-C6ED-7457-BFA6C920C903}"/>
              </a:ext>
            </a:extLst>
          </p:cNvPr>
          <p:cNvSpPr txBox="1"/>
          <p:nvPr/>
        </p:nvSpPr>
        <p:spPr>
          <a:xfrm>
            <a:off x="2419351" y="295274"/>
            <a:ext cx="9583465" cy="6629401"/>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r>
              <a:rPr lang="en-US" sz="2800" dirty="0"/>
              <a:t>He admitted that he did not know the efficacy of antibiotics based upon on the particular day in the progression of the disease</a:t>
            </a:r>
          </a:p>
          <a:p>
            <a:pPr indent="-228600" algn="just" defTabSz="914400">
              <a:lnSpc>
                <a:spcPct val="90000"/>
              </a:lnSpc>
              <a:spcAft>
                <a:spcPts val="600"/>
              </a:spcAft>
              <a:buFont typeface="Arial" panose="020B0604020202020204" pitchFamily="34" charset="0"/>
              <a:buChar char="•"/>
            </a:pPr>
            <a:r>
              <a:rPr lang="en-US" sz="2800" dirty="0"/>
              <a:t>He echoed the testimony of other experts that “in general earlier is better”</a:t>
            </a:r>
          </a:p>
          <a:p>
            <a:pPr indent="-228600" algn="just" defTabSz="914400">
              <a:lnSpc>
                <a:spcPct val="90000"/>
              </a:lnSpc>
              <a:spcAft>
                <a:spcPts val="600"/>
              </a:spcAft>
              <a:buFont typeface="Arial" panose="020B0604020202020204" pitchFamily="34" charset="0"/>
              <a:buChar char="•"/>
            </a:pPr>
            <a:r>
              <a:rPr lang="en-US" sz="2800" dirty="0"/>
              <a:t>Dr. Rimawi could not only say survival was possible if antibiotics had been given any earlier on 4/1/19 </a:t>
            </a:r>
          </a:p>
          <a:p>
            <a:pPr indent="-228600" algn="just" defTabSz="914400">
              <a:lnSpc>
                <a:spcPct val="90000"/>
              </a:lnSpc>
              <a:spcAft>
                <a:spcPts val="600"/>
              </a:spcAft>
              <a:buFont typeface="Arial" panose="020B0604020202020204" pitchFamily="34" charset="0"/>
              <a:buChar char="•"/>
            </a:pPr>
            <a:endParaRPr lang="en-US" sz="2800" dirty="0"/>
          </a:p>
          <a:p>
            <a:pPr algn="just" defTabSz="914400">
              <a:lnSpc>
                <a:spcPct val="90000"/>
              </a:lnSpc>
              <a:spcAft>
                <a:spcPts val="600"/>
              </a:spcAft>
            </a:pPr>
            <a:r>
              <a:rPr lang="en-US" sz="2800" dirty="0"/>
              <a:t>(remember that the issue was whether the infant would have survived if antibiotics had been given on 3/31)</a:t>
            </a:r>
          </a:p>
          <a:p>
            <a:pPr algn="just" defTabSz="914400">
              <a:lnSpc>
                <a:spcPct val="90000"/>
              </a:lnSpc>
              <a:spcAft>
                <a:spcPts val="600"/>
              </a:spcAft>
            </a:pPr>
            <a:endParaRPr lang="en-US" sz="2800" dirty="0"/>
          </a:p>
          <a:p>
            <a:pPr algn="just" defTabSz="914400">
              <a:lnSpc>
                <a:spcPct val="90000"/>
              </a:lnSpc>
              <a:spcAft>
                <a:spcPts val="600"/>
              </a:spcAft>
            </a:pPr>
            <a:r>
              <a:rPr lang="en-US" sz="2800" dirty="0"/>
              <a:t>“The trial court did not err in excluding his [Dr. Rimawi’s] opinion either.” </a:t>
            </a:r>
          </a:p>
          <a:p>
            <a:pPr algn="just" defTabSz="914400">
              <a:lnSpc>
                <a:spcPct val="90000"/>
              </a:lnSpc>
              <a:spcAft>
                <a:spcPts val="600"/>
              </a:spcAft>
            </a:pPr>
            <a:endParaRPr lang="en-US" sz="2400" dirty="0"/>
          </a:p>
          <a:p>
            <a:pPr marL="342900" indent="-342900" algn="just" defTabSz="914400">
              <a:lnSpc>
                <a:spcPct val="90000"/>
              </a:lnSpc>
              <a:spcAft>
                <a:spcPts val="600"/>
              </a:spcAft>
              <a:buFont typeface="Arial" panose="020B0604020202020204" pitchFamily="34" charset="0"/>
              <a:buChar char="•"/>
            </a:pPr>
            <a:endParaRPr lang="en-US" sz="2000" dirty="0"/>
          </a:p>
          <a:p>
            <a:pPr algn="just" defTabSz="914400">
              <a:lnSpc>
                <a:spcPct val="90000"/>
              </a:lnSpc>
              <a:spcAft>
                <a:spcPts val="600"/>
              </a:spcAft>
            </a:pPr>
            <a:endParaRPr lang="en-US" sz="2000" dirty="0"/>
          </a:p>
          <a:p>
            <a:pPr defTabSz="914400">
              <a:lnSpc>
                <a:spcPct val="90000"/>
              </a:lnSpc>
              <a:spcAft>
                <a:spcPts val="600"/>
              </a:spcAft>
            </a:pPr>
            <a:endParaRPr lang="en-US" sz="2000" dirty="0"/>
          </a:p>
        </p:txBody>
      </p:sp>
      <p:sp>
        <p:nvSpPr>
          <p:cNvPr id="4" name="Slide Number Placeholder 3">
            <a:extLst>
              <a:ext uri="{FF2B5EF4-FFF2-40B4-BE49-F238E27FC236}">
                <a16:creationId xmlns:a16="http://schemas.microsoft.com/office/drawing/2014/main" id="{42F9EC93-0109-3171-5FF6-58E7522FDB98}"/>
              </a:ext>
            </a:extLst>
          </p:cNvPr>
          <p:cNvSpPr>
            <a:spLocks noGrp="1"/>
          </p:cNvSpPr>
          <p:nvPr>
            <p:ph type="sldNum" sz="quarter" idx="12"/>
          </p:nvPr>
        </p:nvSpPr>
        <p:spPr>
          <a:xfrm>
            <a:off x="10351362" y="6356350"/>
            <a:ext cx="1002437"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lumMod val="50000"/>
                    <a:lumOff val="50000"/>
                  </a:schemeClr>
                </a:solidFill>
              </a:rPr>
              <a:pPr defTabSz="914400">
                <a:spcAft>
                  <a:spcPts val="600"/>
                </a:spcAft>
              </a:pPr>
              <a:t>12</a:t>
            </a:fld>
            <a:endParaRPr lang="en-US">
              <a:solidFill>
                <a:schemeClr val="tx1">
                  <a:lumMod val="50000"/>
                  <a:lumOff val="50000"/>
                </a:schemeClr>
              </a:solidFill>
            </a:endParaRPr>
          </a:p>
        </p:txBody>
      </p:sp>
    </p:spTree>
    <p:extLst>
      <p:ext uri="{BB962C8B-B14F-4D97-AF65-F5344CB8AC3E}">
        <p14:creationId xmlns:p14="http://schemas.microsoft.com/office/powerpoint/2010/main" val="91069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C092EE7-5E07-BDC7-C9D0-A4B8E0604FD9}"/>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A9094-1CA6-6D6E-7890-6BD611C666AF}"/>
              </a:ext>
            </a:extLst>
          </p:cNvPr>
          <p:cNvSpPr>
            <a:spLocks noGrp="1"/>
          </p:cNvSpPr>
          <p:nvPr>
            <p:ph type="title"/>
          </p:nvPr>
        </p:nvSpPr>
        <p:spPr>
          <a:xfrm>
            <a:off x="808638" y="386930"/>
            <a:ext cx="9236700" cy="1188950"/>
          </a:xfrm>
        </p:spPr>
        <p:txBody>
          <a:bodyPr vert="horz" lIns="91440" tIns="45720" rIns="91440" bIns="45720" rtlCol="0" anchor="b">
            <a:normAutofit fontScale="90000"/>
          </a:bodyPr>
          <a:lstStyle/>
          <a:p>
            <a:r>
              <a:rPr lang="en-US" sz="3800" kern="1200" dirty="0">
                <a:solidFill>
                  <a:schemeClr val="tx1"/>
                </a:solidFill>
                <a:latin typeface="+mj-lt"/>
                <a:ea typeface="+mj-ea"/>
                <a:cs typeface="+mj-cs"/>
              </a:rPr>
              <a:t>Additional conclusion by the appellate court in </a:t>
            </a:r>
            <a:r>
              <a:rPr lang="en-US" sz="3800" i="1" kern="1200" dirty="0">
                <a:solidFill>
                  <a:schemeClr val="tx1"/>
                </a:solidFill>
                <a:latin typeface="+mj-lt"/>
                <a:ea typeface="+mj-ea"/>
                <a:cs typeface="+mj-cs"/>
              </a:rPr>
              <a:t>Williams – trial court did not conflate the issues of # of hours without treatment with stage of pertu</a:t>
            </a:r>
            <a:r>
              <a:rPr lang="en-US" sz="3800" i="1" dirty="0"/>
              <a:t>ssis</a:t>
            </a:r>
            <a:endParaRPr lang="en-US" sz="3800" i="1" kern="1200" dirty="0">
              <a:solidFill>
                <a:schemeClr val="tx1"/>
              </a:solidFill>
              <a:latin typeface="+mj-lt"/>
              <a:ea typeface="+mj-ea"/>
              <a:cs typeface="+mj-cs"/>
            </a:endParaRPr>
          </a:p>
        </p:txBody>
      </p:sp>
      <p:grpSp>
        <p:nvGrpSpPr>
          <p:cNvPr id="46" name="Group 4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47" name="Rectangle 4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C0C8D1-059F-DC4A-671A-9ACFAE0B5F51}"/>
              </a:ext>
            </a:extLst>
          </p:cNvPr>
          <p:cNvSpPr txBox="1"/>
          <p:nvPr/>
        </p:nvSpPr>
        <p:spPr>
          <a:xfrm>
            <a:off x="189184" y="2203078"/>
            <a:ext cx="11813632" cy="4359647"/>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highlight>
                  <a:srgbClr val="FFFF00"/>
                </a:highlight>
              </a:rPr>
              <a:t>Overall, Appellant argues that the trial court improperly conflated the number of hours that passed without treatment (which he contends is not relevant) with the stage of progression A.S. was in (which he contends is</a:t>
            </a:r>
            <a:r>
              <a:rPr lang="en-US" sz="2400" dirty="0"/>
              <a:t>). The two concepts, however, are intertwined. Depending on each expert's opinion about what stage A.S. was in at Hospital, and at what stage antibiotics would no longer affect the disease, </a:t>
            </a:r>
            <a:r>
              <a:rPr lang="en-US" sz="2400" dirty="0">
                <a:highlight>
                  <a:srgbClr val="FFFF00"/>
                </a:highlight>
              </a:rPr>
              <a:t>the factfinder would have to apply the stage to the time frame to determine whether, more likely than not, if A.S. had received antibiotics at that time and in that stage of pertussis, she would have survived</a:t>
            </a:r>
            <a:r>
              <a:rPr lang="en-US" sz="2400" dirty="0"/>
              <a:t>. While Appellant is correct that an expert does not have to establish causation conclusively to be admissible, </a:t>
            </a:r>
            <a:r>
              <a:rPr lang="en-US" sz="2400" dirty="0">
                <a:highlight>
                  <a:srgbClr val="FFFF00"/>
                </a:highlight>
              </a:rPr>
              <a:t>a reasonable judge could conclude, as this one did, that the expert testimony proffered was not sufficiently reliable </a:t>
            </a:r>
            <a:r>
              <a:rPr lang="en-US" sz="2400" dirty="0"/>
              <a:t>(Drs. </a:t>
            </a:r>
            <a:r>
              <a:rPr lang="en-US" sz="2400" dirty="0" err="1"/>
              <a:t>Penkoske</a:t>
            </a:r>
            <a:r>
              <a:rPr lang="en-US" sz="2400" dirty="0"/>
              <a:t> and Hull) and/or would not assist the jury (Drs. Snow and Rimawi) in determining whether a delay in antibiotics more likely than not caused A.S.'s untimely death.</a:t>
            </a:r>
          </a:p>
        </p:txBody>
      </p:sp>
      <p:sp>
        <p:nvSpPr>
          <p:cNvPr id="4" name="Slide Number Placeholder 3">
            <a:extLst>
              <a:ext uri="{FF2B5EF4-FFF2-40B4-BE49-F238E27FC236}">
                <a16:creationId xmlns:a16="http://schemas.microsoft.com/office/drawing/2014/main" id="{BA06ADA2-10BA-BED9-6F3C-07B67BEF78D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13</a:t>
            </a:fld>
            <a:endParaRPr lang="en-US">
              <a:solidFill>
                <a:schemeClr val="tx1">
                  <a:tint val="75000"/>
                </a:schemeClr>
              </a:solidFill>
            </a:endParaRPr>
          </a:p>
        </p:txBody>
      </p:sp>
      <p:sp>
        <p:nvSpPr>
          <p:cNvPr id="3" name="TextBox 2">
            <a:extLst>
              <a:ext uri="{FF2B5EF4-FFF2-40B4-BE49-F238E27FC236}">
                <a16:creationId xmlns:a16="http://schemas.microsoft.com/office/drawing/2014/main" id="{08CEA62D-2585-79AC-FA56-CE364861C5DC}"/>
              </a:ext>
            </a:extLst>
          </p:cNvPr>
          <p:cNvSpPr txBox="1"/>
          <p:nvPr/>
        </p:nvSpPr>
        <p:spPr>
          <a:xfrm>
            <a:off x="4010025" y="295274"/>
            <a:ext cx="7992791" cy="6629401"/>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endParaRPr lang="en-US" sz="2400" dirty="0"/>
          </a:p>
          <a:p>
            <a:pPr algn="just" defTabSz="914400">
              <a:lnSpc>
                <a:spcPct val="90000"/>
              </a:lnSpc>
              <a:spcAft>
                <a:spcPts val="600"/>
              </a:spcAft>
            </a:pPr>
            <a:endParaRPr lang="en-US" sz="2400" dirty="0"/>
          </a:p>
          <a:p>
            <a:pPr marL="342900" indent="-342900" algn="just" defTabSz="914400">
              <a:lnSpc>
                <a:spcPct val="90000"/>
              </a:lnSpc>
              <a:spcAft>
                <a:spcPts val="600"/>
              </a:spcAft>
              <a:buFont typeface="Arial" panose="020B0604020202020204" pitchFamily="34" charset="0"/>
              <a:buChar char="•"/>
            </a:pPr>
            <a:endParaRPr lang="en-US" sz="2000" dirty="0"/>
          </a:p>
          <a:p>
            <a:pPr algn="just" defTabSz="914400">
              <a:lnSpc>
                <a:spcPct val="90000"/>
              </a:lnSpc>
              <a:spcAft>
                <a:spcPts val="600"/>
              </a:spcAft>
            </a:pPr>
            <a:endParaRPr lang="en-US" sz="2000" dirty="0"/>
          </a:p>
          <a:p>
            <a:pPr defTabSz="914400">
              <a:lnSpc>
                <a:spcPct val="90000"/>
              </a:lnSpc>
              <a:spcAft>
                <a:spcPts val="600"/>
              </a:spcAft>
            </a:pPr>
            <a:endParaRPr lang="en-US" sz="2000" dirty="0"/>
          </a:p>
        </p:txBody>
      </p:sp>
    </p:spTree>
    <p:extLst>
      <p:ext uri="{BB962C8B-B14F-4D97-AF65-F5344CB8AC3E}">
        <p14:creationId xmlns:p14="http://schemas.microsoft.com/office/powerpoint/2010/main" val="64821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056B6212-EE65-CB14-CFB4-E64BE51FDB3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EBD2148-DF83-1082-F2AE-A1405DE61FF2}"/>
              </a:ext>
            </a:extLst>
          </p:cNvPr>
          <p:cNvSpPr>
            <a:spLocks noGrp="1"/>
          </p:cNvSpPr>
          <p:nvPr>
            <p:ph sz="half" idx="2"/>
          </p:nvPr>
        </p:nvSpPr>
        <p:spPr>
          <a:xfrm>
            <a:off x="640080" y="386080"/>
            <a:ext cx="5618480" cy="2489200"/>
          </a:xfrm>
        </p:spPr>
        <p:txBody>
          <a:bodyPr vert="horz" lIns="91440" tIns="45720" rIns="91440" bIns="45720" rtlCol="0">
            <a:normAutofit/>
          </a:bodyPr>
          <a:lstStyle/>
          <a:p>
            <a:pPr marL="0" indent="0">
              <a:buNone/>
            </a:pPr>
            <a:r>
              <a:rPr lang="en-US" sz="3600" dirty="0"/>
              <a:t>HOW </a:t>
            </a:r>
            <a:r>
              <a:rPr lang="en-US" sz="3600" i="1" dirty="0"/>
              <a:t>WILLIAMS</a:t>
            </a:r>
            <a:r>
              <a:rPr lang="en-US" sz="3600" dirty="0"/>
              <a:t> FLIPS </a:t>
            </a:r>
            <a:r>
              <a:rPr lang="en-US" sz="3600" i="1" dirty="0"/>
              <a:t>DAUBERT</a:t>
            </a:r>
            <a:r>
              <a:rPr lang="en-US" sz="3600" dirty="0"/>
              <a:t> GATEKEEPING ANALYSIS ON ITS HEAD</a:t>
            </a:r>
          </a:p>
        </p:txBody>
      </p:sp>
      <p:pic>
        <p:nvPicPr>
          <p:cNvPr id="5" name="Content Placeholder 4">
            <a:extLst>
              <a:ext uri="{FF2B5EF4-FFF2-40B4-BE49-F238E27FC236}">
                <a16:creationId xmlns:a16="http://schemas.microsoft.com/office/drawing/2014/main" id="{15C658C4-3D4B-B8D3-C677-A566696C84A8}"/>
              </a:ext>
            </a:extLst>
          </p:cNvPr>
          <p:cNvPicPr>
            <a:picLocks noGrp="1" noChangeAspect="1"/>
          </p:cNvPicPr>
          <p:nvPr>
            <p:ph sz="half" idx="1"/>
          </p:nvPr>
        </p:nvPicPr>
        <p:blipFill>
          <a:blip r:embed="rId2"/>
          <a:srcRect l="2477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a:extLst>
              <a:ext uri="{FF2B5EF4-FFF2-40B4-BE49-F238E27FC236}">
                <a16:creationId xmlns:a16="http://schemas.microsoft.com/office/drawing/2014/main" id="{F0317D4F-B06F-E35E-6220-78EFC9782F10}"/>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330EA680-D336-4FF7-8B7A-9848BB0A1C32}" type="slidenum">
              <a:rPr lang="en-US">
                <a:solidFill>
                  <a:srgbClr val="FFFFFF"/>
                </a:solidFill>
                <a:latin typeface="Calibri" panose="020F0502020204030204"/>
              </a:rPr>
              <a:pPr defTabSz="914400">
                <a:spcAft>
                  <a:spcPts val="600"/>
                </a:spcAft>
                <a:defRPr/>
              </a:pPr>
              <a:t>14</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451522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D2741A0-DB0A-38F1-491E-753CC79A49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73D23-877C-9143-CAE1-BAA5F0C71E52}"/>
              </a:ext>
            </a:extLst>
          </p:cNvPr>
          <p:cNvSpPr>
            <a:spLocks noGrp="1"/>
          </p:cNvSpPr>
          <p:nvPr>
            <p:ph sz="half" idx="1"/>
          </p:nvPr>
        </p:nvSpPr>
        <p:spPr>
          <a:xfrm>
            <a:off x="480349" y="238125"/>
            <a:ext cx="5422611" cy="6483350"/>
          </a:xfrm>
          <a:noFill/>
        </p:spPr>
        <p:txBody>
          <a:bodyPr>
            <a:normAutofit/>
          </a:bodyPr>
          <a:lstStyle/>
          <a:p>
            <a:pPr marL="0" indent="0">
              <a:buNone/>
            </a:pPr>
            <a:r>
              <a:rPr lang="en-US" sz="2000" b="1" i="1" u="sng" dirty="0">
                <a:solidFill>
                  <a:schemeClr val="bg1"/>
                </a:solidFill>
              </a:rPr>
              <a:t>Daubert </a:t>
            </a:r>
            <a:r>
              <a:rPr lang="en-US" sz="2000" b="1" u="sng" dirty="0">
                <a:solidFill>
                  <a:schemeClr val="bg1"/>
                </a:solidFill>
              </a:rPr>
              <a:t>gatekeeping</a:t>
            </a:r>
            <a:r>
              <a:rPr lang="en-US" sz="2000" b="1" i="1" u="sng" dirty="0">
                <a:solidFill>
                  <a:schemeClr val="bg1"/>
                </a:solidFill>
              </a:rPr>
              <a:t> </a:t>
            </a:r>
            <a:r>
              <a:rPr lang="en-US" sz="2000" b="1" u="sng" dirty="0">
                <a:solidFill>
                  <a:schemeClr val="bg1"/>
                </a:solidFill>
              </a:rPr>
              <a:t>analysis</a:t>
            </a:r>
          </a:p>
          <a:p>
            <a:pPr marL="0" indent="0">
              <a:buNone/>
            </a:pPr>
            <a:r>
              <a:rPr lang="en-US" sz="2000" b="1" u="sng" dirty="0">
                <a:solidFill>
                  <a:schemeClr val="bg1"/>
                </a:solidFill>
              </a:rPr>
              <a:t>1) Analysis of methodology is flexible</a:t>
            </a:r>
          </a:p>
          <a:p>
            <a:pPr marL="0" indent="0">
              <a:buNone/>
            </a:pPr>
            <a:r>
              <a:rPr lang="en-US" sz="2000" dirty="0">
                <a:solidFill>
                  <a:schemeClr val="bg1"/>
                </a:solidFill>
              </a:rPr>
              <a:t>“Reliability is determined by examining the expert's underlying methodology rather than his or her ultimate opinion; </a:t>
            </a:r>
            <a:r>
              <a:rPr lang="en-US" sz="2000" dirty="0">
                <a:solidFill>
                  <a:schemeClr val="bg1"/>
                </a:solidFill>
                <a:highlight>
                  <a:srgbClr val="FFFF00"/>
                </a:highlight>
              </a:rPr>
              <a:t>the analysis is a flexible one…,” </a:t>
            </a:r>
            <a:r>
              <a:rPr lang="en-US" sz="2000" i="1" dirty="0">
                <a:solidFill>
                  <a:schemeClr val="bg1"/>
                </a:solidFill>
              </a:rPr>
              <a:t>Williams</a:t>
            </a:r>
            <a:r>
              <a:rPr lang="en-US" sz="2000" dirty="0">
                <a:solidFill>
                  <a:schemeClr val="bg1"/>
                </a:solidFill>
              </a:rPr>
              <a:t>, at p. 6 (citing Lewis v. Norfolk S. Ry. Co., 420 So. 3d 1099, 1104 (Fla. 5th DCA), reh'g denied (Oct. 24, 2025);</a:t>
            </a:r>
          </a:p>
          <a:p>
            <a:pPr marL="0" indent="0">
              <a:buNone/>
            </a:pPr>
            <a:r>
              <a:rPr lang="en-US" sz="2000" dirty="0">
                <a:solidFill>
                  <a:schemeClr val="bg1"/>
                </a:solidFill>
              </a:rPr>
              <a:t>“The Supreme Court made clear in its </a:t>
            </a:r>
            <a:r>
              <a:rPr lang="en-US" sz="2000" i="1" dirty="0">
                <a:solidFill>
                  <a:schemeClr val="bg1"/>
                </a:solidFill>
              </a:rPr>
              <a:t>Daubert</a:t>
            </a:r>
            <a:r>
              <a:rPr lang="en-US" sz="2000" dirty="0">
                <a:solidFill>
                  <a:schemeClr val="bg1"/>
                </a:solidFill>
              </a:rPr>
              <a:t> opinion that </a:t>
            </a:r>
            <a:r>
              <a:rPr lang="en-US" sz="2000" dirty="0">
                <a:solidFill>
                  <a:schemeClr val="bg1"/>
                </a:solidFill>
                <a:highlight>
                  <a:srgbClr val="FFFF00"/>
                </a:highlight>
              </a:rPr>
              <a:t>the factors it set out there were not to be rigidly applied</a:t>
            </a:r>
            <a:r>
              <a:rPr lang="en-US" sz="2000" dirty="0">
                <a:solidFill>
                  <a:schemeClr val="bg1"/>
                </a:solidFill>
              </a:rPr>
              <a:t>, but were instead to serve as guidelines for federal district courts applying Rule 702. The Court said, "</a:t>
            </a:r>
            <a:r>
              <a:rPr lang="en-US" sz="2000" dirty="0">
                <a:solidFill>
                  <a:schemeClr val="bg1"/>
                </a:solidFill>
                <a:highlight>
                  <a:srgbClr val="FFFF00"/>
                </a:highlight>
              </a:rPr>
              <a:t>the inquiry envisioned by Rule 702 is, we emphasize, a flexible one</a:t>
            </a:r>
            <a:r>
              <a:rPr lang="en-US" sz="2000" dirty="0">
                <a:solidFill>
                  <a:schemeClr val="bg1"/>
                </a:solidFill>
              </a:rPr>
              <a:t>," Daubert, 509 U.S. at 594, 113 S. Ct. at 2797; "many factors will bear on the inquiry, and we do not presume to set out a definitive checklist or test," id. at 593, 113 S. Ct. at 2796. </a:t>
            </a:r>
          </a:p>
          <a:p>
            <a:pPr marL="0" indent="0">
              <a:buNone/>
            </a:pPr>
            <a:r>
              <a:rPr lang="en-US" sz="2000" i="1" dirty="0">
                <a:solidFill>
                  <a:schemeClr val="bg1"/>
                </a:solidFill>
              </a:rPr>
              <a:t>,</a:t>
            </a:r>
            <a:r>
              <a:rPr lang="en-US" sz="2000" dirty="0">
                <a:solidFill>
                  <a:schemeClr val="bg1"/>
                </a:solidFill>
              </a:rPr>
              <a:t>, 415 F. 3d 1257, 1267-68 (11th Cir. 2025)</a:t>
            </a:r>
          </a:p>
          <a:p>
            <a:endParaRPr lang="en-US" sz="2000" dirty="0">
              <a:solidFill>
                <a:schemeClr val="bg1"/>
              </a:solidFill>
            </a:endParaRPr>
          </a:p>
          <a:p>
            <a:endParaRPr lang="en-US" sz="1700" dirty="0"/>
          </a:p>
        </p:txBody>
      </p:sp>
      <p:sp>
        <p:nvSpPr>
          <p:cNvPr id="4" name="Content Placeholder 3">
            <a:extLst>
              <a:ext uri="{FF2B5EF4-FFF2-40B4-BE49-F238E27FC236}">
                <a16:creationId xmlns:a16="http://schemas.microsoft.com/office/drawing/2014/main" id="{C0EF3B8C-98A4-56C5-F0DF-D0410840CE0A}"/>
              </a:ext>
            </a:extLst>
          </p:cNvPr>
          <p:cNvSpPr>
            <a:spLocks noGrp="1"/>
          </p:cNvSpPr>
          <p:nvPr>
            <p:ph sz="half" idx="2"/>
          </p:nvPr>
        </p:nvSpPr>
        <p:spPr>
          <a:xfrm>
            <a:off x="6096000" y="136525"/>
            <a:ext cx="5819776" cy="5982795"/>
          </a:xfrm>
          <a:noFill/>
        </p:spPr>
        <p:txBody>
          <a:bodyPr>
            <a:normAutofit/>
          </a:bodyPr>
          <a:lstStyle/>
          <a:p>
            <a:pPr marL="0" indent="0">
              <a:buNone/>
            </a:pPr>
            <a:r>
              <a:rPr lang="en-US" sz="2000" b="1" i="1" u="sng" dirty="0">
                <a:solidFill>
                  <a:schemeClr val="bg1"/>
                </a:solidFill>
              </a:rPr>
              <a:t>Williams’ </a:t>
            </a:r>
            <a:r>
              <a:rPr lang="en-US" sz="2000" b="1" u="sng" dirty="0">
                <a:solidFill>
                  <a:schemeClr val="bg1"/>
                </a:solidFill>
              </a:rPr>
              <a:t>application</a:t>
            </a:r>
            <a:r>
              <a:rPr lang="en-US" sz="2000" b="1" i="1" u="sng" dirty="0">
                <a:solidFill>
                  <a:schemeClr val="bg1"/>
                </a:solidFill>
              </a:rPr>
              <a:t> </a:t>
            </a:r>
            <a:r>
              <a:rPr lang="en-US" sz="2000" b="1" u="sng" dirty="0">
                <a:solidFill>
                  <a:schemeClr val="bg1"/>
                </a:solidFill>
              </a:rPr>
              <a:t>of </a:t>
            </a:r>
            <a:r>
              <a:rPr lang="en-US" sz="2000" b="1" i="1" u="sng" dirty="0">
                <a:solidFill>
                  <a:schemeClr val="bg1"/>
                </a:solidFill>
              </a:rPr>
              <a:t>Daubert </a:t>
            </a:r>
            <a:r>
              <a:rPr lang="en-US" sz="2000" b="1" u="sng" dirty="0">
                <a:solidFill>
                  <a:schemeClr val="bg1"/>
                </a:solidFill>
              </a:rPr>
              <a:t>analysis</a:t>
            </a:r>
          </a:p>
          <a:p>
            <a:pPr marL="0" indent="0">
              <a:buNone/>
            </a:pPr>
            <a:r>
              <a:rPr lang="en-US" sz="2000" dirty="0">
                <a:solidFill>
                  <a:schemeClr val="bg1"/>
                </a:solidFill>
              </a:rPr>
              <a:t>1) Analysis of methodology was rigid in application. </a:t>
            </a:r>
          </a:p>
          <a:p>
            <a:pPr marL="0" indent="0">
              <a:buNone/>
            </a:pPr>
            <a:endParaRPr lang="en-US" sz="1700" dirty="0">
              <a:solidFill>
                <a:schemeClr val="bg1"/>
              </a:solidFill>
            </a:endParaRPr>
          </a:p>
        </p:txBody>
      </p:sp>
      <p:sp>
        <p:nvSpPr>
          <p:cNvPr id="6" name="Slide Number Placeholder 5">
            <a:extLst>
              <a:ext uri="{FF2B5EF4-FFF2-40B4-BE49-F238E27FC236}">
                <a16:creationId xmlns:a16="http://schemas.microsoft.com/office/drawing/2014/main" id="{C6FFEE75-5BAF-8F39-1F99-4E9198CBD44E}"/>
              </a:ext>
            </a:extLst>
          </p:cNvPr>
          <p:cNvSpPr>
            <a:spLocks noGrp="1"/>
          </p:cNvSpPr>
          <p:nvPr>
            <p:ph type="sldNum" sz="quarter" idx="12"/>
          </p:nvPr>
        </p:nvSpPr>
        <p:spPr>
          <a:xfrm>
            <a:off x="10353368" y="6356350"/>
            <a:ext cx="1358284" cy="365125"/>
          </a:xfrm>
        </p:spPr>
        <p:txBody>
          <a:bodyPr>
            <a:normAutofit/>
          </a:bodyPr>
          <a:lstStyle/>
          <a:p>
            <a:pPr>
              <a:spcAft>
                <a:spcPts val="600"/>
              </a:spcAft>
            </a:pPr>
            <a:fld id="{330EA680-D336-4FF7-8B7A-9848BB0A1C32}" type="slidenum">
              <a:rPr lang="en-US" sz="1050"/>
              <a:pPr>
                <a:spcAft>
                  <a:spcPts val="600"/>
                </a:spcAft>
              </a:pPr>
              <a:t>15</a:t>
            </a:fld>
            <a:endParaRPr lang="en-US" sz="1050" dirty="0"/>
          </a:p>
        </p:txBody>
      </p:sp>
    </p:spTree>
    <p:extLst>
      <p:ext uri="{BB962C8B-B14F-4D97-AF65-F5344CB8AC3E}">
        <p14:creationId xmlns:p14="http://schemas.microsoft.com/office/powerpoint/2010/main" val="334157773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5FD57B-09AD-8BC3-FB79-241EF5D07AFB}"/>
              </a:ext>
            </a:extLst>
          </p:cNvPr>
          <p:cNvSpPr>
            <a:spLocks noGrp="1"/>
          </p:cNvSpPr>
          <p:nvPr>
            <p:ph sz="half" idx="1"/>
          </p:nvPr>
        </p:nvSpPr>
        <p:spPr>
          <a:xfrm>
            <a:off x="480349" y="238125"/>
            <a:ext cx="5422611" cy="6483350"/>
          </a:xfrm>
          <a:noFill/>
        </p:spPr>
        <p:txBody>
          <a:bodyPr>
            <a:normAutofit fontScale="92500" lnSpcReduction="10000"/>
          </a:bodyPr>
          <a:lstStyle/>
          <a:p>
            <a:pPr marL="0" indent="0">
              <a:buNone/>
            </a:pPr>
            <a:r>
              <a:rPr lang="en-US" sz="2000" b="1" i="1" u="sng" dirty="0">
                <a:solidFill>
                  <a:schemeClr val="bg1"/>
                </a:solidFill>
              </a:rPr>
              <a:t>Daubert</a:t>
            </a:r>
            <a:r>
              <a:rPr lang="en-US" sz="2000" b="1" u="sng" dirty="0">
                <a:solidFill>
                  <a:schemeClr val="bg1"/>
                </a:solidFill>
              </a:rPr>
              <a:t> gatekeeping analysis</a:t>
            </a:r>
          </a:p>
          <a:p>
            <a:pPr marL="0" indent="0">
              <a:buNone/>
            </a:pPr>
            <a:r>
              <a:rPr lang="en-US" sz="2000" b="1" u="sng" dirty="0">
                <a:solidFill>
                  <a:schemeClr val="bg1"/>
                </a:solidFill>
              </a:rPr>
              <a:t>2) The absence of supporting literature goes to weight, not admissibility.</a:t>
            </a:r>
          </a:p>
          <a:p>
            <a:pPr marL="0" indent="0">
              <a:buNone/>
            </a:pPr>
            <a:r>
              <a:rPr lang="en-US" sz="2000" dirty="0">
                <a:solidFill>
                  <a:schemeClr val="bg1"/>
                </a:solidFill>
              </a:rPr>
              <a:t>“Where an expert otherwise reliably utilizes scientific methods to reach a conclusion, lack of textual support may "go to the weight, not the admissibility" of the expert's testimony. </a:t>
            </a:r>
            <a:r>
              <a:rPr lang="en-US" sz="2000" i="1" dirty="0" err="1">
                <a:solidFill>
                  <a:schemeClr val="bg1"/>
                </a:solidFill>
              </a:rPr>
              <a:t>Amorgianos</a:t>
            </a:r>
            <a:r>
              <a:rPr lang="en-US" sz="2000" i="1" dirty="0">
                <a:solidFill>
                  <a:schemeClr val="bg1"/>
                </a:solidFill>
              </a:rPr>
              <a:t> v. Amtrak</a:t>
            </a:r>
            <a:r>
              <a:rPr lang="en-US" sz="2000" dirty="0">
                <a:solidFill>
                  <a:schemeClr val="bg1"/>
                </a:solidFill>
              </a:rPr>
              <a:t>, 303 F. 3d 256, 267 (2d Cir. 2007). </a:t>
            </a:r>
            <a:r>
              <a:rPr lang="en-US" sz="2000" dirty="0">
                <a:solidFill>
                  <a:schemeClr val="bg1"/>
                </a:solidFill>
                <a:highlight>
                  <a:srgbClr val="FFFF00"/>
                </a:highlight>
              </a:rPr>
              <a:t>A contrary requirement "would effectively resurrect a Frye-like bright-line standard, not by requiring that a methodology be 'generally accepted,' but by excluding expert testimony not backed by published (and presumably peer-reviewed) studies</a:t>
            </a:r>
            <a:r>
              <a:rPr lang="en-US" sz="2000" dirty="0">
                <a:solidFill>
                  <a:schemeClr val="bg1"/>
                </a:solidFill>
              </a:rPr>
              <a:t>." </a:t>
            </a:r>
            <a:r>
              <a:rPr lang="en-US" sz="2000" i="1" dirty="0">
                <a:solidFill>
                  <a:schemeClr val="bg1"/>
                </a:solidFill>
              </a:rPr>
              <a:t>Id</a:t>
            </a:r>
            <a:r>
              <a:rPr lang="en-US" sz="2000" dirty="0">
                <a:solidFill>
                  <a:schemeClr val="bg1"/>
                </a:solidFill>
              </a:rPr>
              <a:t>. (citations omitted). Such a bright-line requirement would be at odds with the liberal admissibility standards of the federal rules and the express teachings of </a:t>
            </a:r>
            <a:r>
              <a:rPr lang="en-US" sz="2000" i="1" dirty="0">
                <a:solidFill>
                  <a:schemeClr val="bg1"/>
                </a:solidFill>
              </a:rPr>
              <a:t>Daubert</a:t>
            </a:r>
            <a:r>
              <a:rPr lang="en-US" sz="2000" dirty="0">
                <a:solidFill>
                  <a:schemeClr val="bg1"/>
                </a:solidFill>
              </a:rPr>
              <a:t>. </a:t>
            </a:r>
            <a:r>
              <a:rPr lang="en-US" sz="2000" i="1" dirty="0">
                <a:solidFill>
                  <a:schemeClr val="bg1"/>
                </a:solidFill>
              </a:rPr>
              <a:t>Id</a:t>
            </a:r>
            <a:r>
              <a:rPr lang="en-US" sz="2000" dirty="0">
                <a:solidFill>
                  <a:schemeClr val="bg1"/>
                </a:solidFill>
              </a:rPr>
              <a:t>. </a:t>
            </a:r>
          </a:p>
          <a:p>
            <a:pPr marL="0" indent="0">
              <a:buNone/>
            </a:pPr>
            <a:r>
              <a:rPr lang="en-US" sz="2000" dirty="0">
                <a:solidFill>
                  <a:schemeClr val="bg1"/>
                </a:solidFill>
              </a:rPr>
              <a:t>“[A]n expert need not back his or her opinion with published studies that support his or her conclusion if he or she has utilized reliable scientific methods to reach that conclusion.”</a:t>
            </a:r>
          </a:p>
          <a:p>
            <a:pPr marL="0" indent="0">
              <a:buNone/>
            </a:pPr>
            <a:r>
              <a:rPr lang="en-US" sz="2000" i="1" dirty="0">
                <a:solidFill>
                  <a:schemeClr val="bg1"/>
                </a:solidFill>
              </a:rPr>
              <a:t>Coning v. Bayer Pharma AG (In re Mirena IUS Levonorgestrel-Related Prods. </a:t>
            </a:r>
            <a:r>
              <a:rPr lang="en-US" sz="2000" i="1" dirty="0" err="1">
                <a:solidFill>
                  <a:schemeClr val="bg1"/>
                </a:solidFill>
              </a:rPr>
              <a:t>Liab</a:t>
            </a:r>
            <a:r>
              <a:rPr lang="en-US" sz="2000" i="1" dirty="0">
                <a:solidFill>
                  <a:schemeClr val="bg1"/>
                </a:solidFill>
              </a:rPr>
              <a:t>. Litig.</a:t>
            </a:r>
            <a:r>
              <a:rPr lang="en-US" sz="2000" dirty="0">
                <a:solidFill>
                  <a:schemeClr val="bg1"/>
                </a:solidFill>
              </a:rPr>
              <a:t>), 982 F. 3d 113, 124 (2d Cir. 2020).</a:t>
            </a:r>
          </a:p>
          <a:p>
            <a:endParaRPr lang="en-US" sz="1700" dirty="0"/>
          </a:p>
        </p:txBody>
      </p:sp>
      <p:sp>
        <p:nvSpPr>
          <p:cNvPr id="4" name="Content Placeholder 3">
            <a:extLst>
              <a:ext uri="{FF2B5EF4-FFF2-40B4-BE49-F238E27FC236}">
                <a16:creationId xmlns:a16="http://schemas.microsoft.com/office/drawing/2014/main" id="{AA93B907-51F1-917D-2447-2F2876F47C07}"/>
              </a:ext>
            </a:extLst>
          </p:cNvPr>
          <p:cNvSpPr>
            <a:spLocks noGrp="1"/>
          </p:cNvSpPr>
          <p:nvPr>
            <p:ph sz="half" idx="2"/>
          </p:nvPr>
        </p:nvSpPr>
        <p:spPr>
          <a:xfrm>
            <a:off x="6096000" y="136525"/>
            <a:ext cx="5819776" cy="5982795"/>
          </a:xfrm>
          <a:noFill/>
        </p:spPr>
        <p:txBody>
          <a:bodyPr>
            <a:normAutofit fontScale="92500" lnSpcReduction="10000"/>
          </a:bodyPr>
          <a:lstStyle/>
          <a:p>
            <a:pPr marL="0" indent="0">
              <a:buNone/>
            </a:pPr>
            <a:r>
              <a:rPr lang="en-US" sz="2000" b="1" i="1" u="sng" dirty="0">
                <a:solidFill>
                  <a:schemeClr val="bg1"/>
                </a:solidFill>
              </a:rPr>
              <a:t>Williams’ </a:t>
            </a:r>
            <a:r>
              <a:rPr lang="en-US" sz="2000" b="1" u="sng" dirty="0">
                <a:solidFill>
                  <a:schemeClr val="bg1"/>
                </a:solidFill>
              </a:rPr>
              <a:t>application of </a:t>
            </a:r>
            <a:r>
              <a:rPr lang="en-US" sz="2000" b="1" i="1" u="sng" dirty="0">
                <a:solidFill>
                  <a:schemeClr val="bg1"/>
                </a:solidFill>
              </a:rPr>
              <a:t>Daubert</a:t>
            </a:r>
            <a:r>
              <a:rPr lang="en-US" sz="2000" b="1" u="sng" dirty="0">
                <a:solidFill>
                  <a:schemeClr val="bg1"/>
                </a:solidFill>
              </a:rPr>
              <a:t> analysis</a:t>
            </a:r>
          </a:p>
          <a:p>
            <a:pPr marL="0" indent="0">
              <a:buNone/>
            </a:pPr>
            <a:r>
              <a:rPr lang="en-US" sz="2000" b="1" u="sng" dirty="0">
                <a:solidFill>
                  <a:schemeClr val="bg1"/>
                </a:solidFill>
              </a:rPr>
              <a:t>2) Methodology is unreliable without supporting medical literature</a:t>
            </a:r>
          </a:p>
          <a:p>
            <a:pPr marL="0" indent="0">
              <a:buNone/>
            </a:pPr>
            <a:endParaRPr lang="en-US" sz="2000" dirty="0">
              <a:solidFill>
                <a:schemeClr val="bg1"/>
              </a:solidFill>
            </a:endParaRPr>
          </a:p>
          <a:p>
            <a:pPr marL="0" indent="0">
              <a:buNone/>
            </a:pPr>
            <a:r>
              <a:rPr lang="en-US" sz="2000" dirty="0">
                <a:solidFill>
                  <a:schemeClr val="bg1"/>
                </a:solidFill>
              </a:rPr>
              <a:t>Dr. Snow’s causation opinion was excluded because “there were no studies on the impact of antibiotics on the toxins that ultimately cause deaths.`”</a:t>
            </a:r>
          </a:p>
        </p:txBody>
      </p:sp>
      <p:sp>
        <p:nvSpPr>
          <p:cNvPr id="6" name="Slide Number Placeholder 5">
            <a:extLst>
              <a:ext uri="{FF2B5EF4-FFF2-40B4-BE49-F238E27FC236}">
                <a16:creationId xmlns:a16="http://schemas.microsoft.com/office/drawing/2014/main" id="{3228F92D-B576-7D4C-CB55-3396FE470213}"/>
              </a:ext>
            </a:extLst>
          </p:cNvPr>
          <p:cNvSpPr>
            <a:spLocks noGrp="1"/>
          </p:cNvSpPr>
          <p:nvPr>
            <p:ph type="sldNum" sz="quarter" idx="12"/>
          </p:nvPr>
        </p:nvSpPr>
        <p:spPr>
          <a:xfrm>
            <a:off x="10353368" y="6356350"/>
            <a:ext cx="1358284" cy="365125"/>
          </a:xfrm>
        </p:spPr>
        <p:txBody>
          <a:bodyPr>
            <a:normAutofit/>
          </a:bodyPr>
          <a:lstStyle/>
          <a:p>
            <a:pPr>
              <a:spcAft>
                <a:spcPts val="600"/>
              </a:spcAft>
            </a:pPr>
            <a:fld id="{330EA680-D336-4FF7-8B7A-9848BB0A1C32}" type="slidenum">
              <a:rPr lang="en-US" sz="1050"/>
              <a:pPr>
                <a:spcAft>
                  <a:spcPts val="600"/>
                </a:spcAft>
              </a:pPr>
              <a:t>16</a:t>
            </a:fld>
            <a:endParaRPr lang="en-US" sz="1050"/>
          </a:p>
        </p:txBody>
      </p:sp>
    </p:spTree>
    <p:extLst>
      <p:ext uri="{BB962C8B-B14F-4D97-AF65-F5344CB8AC3E}">
        <p14:creationId xmlns:p14="http://schemas.microsoft.com/office/powerpoint/2010/main" val="192285164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189A83B-94BA-E6B8-69ED-27D8EE7253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6D98AC-4F37-24C4-8AD7-8437DECFE2A2}"/>
              </a:ext>
            </a:extLst>
          </p:cNvPr>
          <p:cNvSpPr>
            <a:spLocks noGrp="1"/>
          </p:cNvSpPr>
          <p:nvPr>
            <p:ph sz="half" idx="1"/>
          </p:nvPr>
        </p:nvSpPr>
        <p:spPr>
          <a:xfrm>
            <a:off x="276224" y="187325"/>
            <a:ext cx="5422611" cy="6483350"/>
          </a:xfrm>
          <a:noFill/>
        </p:spPr>
        <p:txBody>
          <a:bodyPr>
            <a:normAutofit/>
          </a:bodyPr>
          <a:lstStyle/>
          <a:p>
            <a:pPr marL="0" indent="0">
              <a:buNone/>
            </a:pPr>
            <a:r>
              <a:rPr lang="en-US" sz="2000" b="1" i="1" u="sng" dirty="0">
                <a:solidFill>
                  <a:schemeClr val="bg1"/>
                </a:solidFill>
              </a:rPr>
              <a:t>Daubert </a:t>
            </a:r>
            <a:r>
              <a:rPr lang="en-US" sz="2000" b="1" u="sng" dirty="0">
                <a:solidFill>
                  <a:schemeClr val="bg1"/>
                </a:solidFill>
              </a:rPr>
              <a:t>gatekeeping</a:t>
            </a:r>
            <a:r>
              <a:rPr lang="en-US" sz="2000" b="1" i="1" u="sng" dirty="0">
                <a:solidFill>
                  <a:schemeClr val="bg1"/>
                </a:solidFill>
              </a:rPr>
              <a:t> </a:t>
            </a:r>
            <a:r>
              <a:rPr lang="en-US" sz="2000" b="1" u="sng" dirty="0">
                <a:solidFill>
                  <a:schemeClr val="bg1"/>
                </a:solidFill>
              </a:rPr>
              <a:t>analysis</a:t>
            </a:r>
          </a:p>
          <a:p>
            <a:pPr marL="0" indent="0">
              <a:buNone/>
            </a:pPr>
            <a:r>
              <a:rPr lang="en-US" sz="2000" b="1" u="sng" dirty="0">
                <a:solidFill>
                  <a:schemeClr val="bg1"/>
                </a:solidFill>
              </a:rPr>
              <a:t>3) A trial court may not exclude a novel conclusion if the application of the methodology used to form the conclusion is sound</a:t>
            </a:r>
            <a:r>
              <a:rPr lang="en-US" sz="2000" dirty="0">
                <a:solidFill>
                  <a:schemeClr val="bg1"/>
                </a:solidFill>
              </a:rPr>
              <a:t>. </a:t>
            </a:r>
            <a:r>
              <a:rPr lang="en-US" sz="2000" i="1" dirty="0">
                <a:solidFill>
                  <a:schemeClr val="bg1"/>
                </a:solidFill>
              </a:rPr>
              <a:t>Heller v. Shaw</a:t>
            </a:r>
            <a:r>
              <a:rPr lang="en-US" sz="2000" dirty="0">
                <a:solidFill>
                  <a:schemeClr val="bg1"/>
                </a:solidFill>
              </a:rPr>
              <a:t>, 167 F. 3d 146, 152-53 (3d Cir. 1999). </a:t>
            </a:r>
          </a:p>
          <a:p>
            <a:pPr marL="0" indent="0">
              <a:buNone/>
            </a:pPr>
            <a:endParaRPr lang="en-US" sz="2000" dirty="0">
              <a:solidFill>
                <a:schemeClr val="bg1"/>
              </a:solidFill>
            </a:endParaRPr>
          </a:p>
          <a:p>
            <a:pPr marL="0" indent="0">
              <a:buNone/>
            </a:pPr>
            <a:endParaRPr lang="en-US" sz="2000" dirty="0">
              <a:solidFill>
                <a:schemeClr val="bg1"/>
              </a:solidFill>
            </a:endParaRPr>
          </a:p>
          <a:p>
            <a:pPr marL="0" indent="0">
              <a:buNone/>
            </a:pPr>
            <a:r>
              <a:rPr lang="en-US" sz="2000" dirty="0">
                <a:solidFill>
                  <a:schemeClr val="bg1"/>
                </a:solidFill>
              </a:rPr>
              <a:t>While ‘the focus, of course, must be solely on principles and methodology, not on the conclusions that they generate,’ </a:t>
            </a:r>
            <a:r>
              <a:rPr lang="en-US" sz="2000" i="1" dirty="0">
                <a:solidFill>
                  <a:schemeClr val="bg1"/>
                </a:solidFill>
              </a:rPr>
              <a:t>Daubert</a:t>
            </a:r>
            <a:r>
              <a:rPr lang="en-US" sz="2000" dirty="0">
                <a:solidFill>
                  <a:schemeClr val="bg1"/>
                </a:solidFill>
              </a:rPr>
              <a:t>, 509 U.S. at 595, a district court must examine the expert's conclusions in order to determine whether they could reliably follow from the facts known to the expert and the methodology used. </a:t>
            </a:r>
            <a:r>
              <a:rPr lang="en-US" sz="2000" i="1" dirty="0">
                <a:solidFill>
                  <a:schemeClr val="bg1"/>
                </a:solidFill>
              </a:rPr>
              <a:t>Id</a:t>
            </a:r>
            <a:r>
              <a:rPr lang="en-US" sz="2000" dirty="0">
                <a:solidFill>
                  <a:schemeClr val="bg1"/>
                </a:solidFill>
              </a:rPr>
              <a:t>.  </a:t>
            </a:r>
          </a:p>
          <a:p>
            <a:pPr marL="0" indent="0">
              <a:buNone/>
            </a:pPr>
            <a:endParaRPr lang="en-US" sz="2000" dirty="0">
              <a:solidFill>
                <a:schemeClr val="bg1"/>
              </a:solidFill>
            </a:endParaRPr>
          </a:p>
          <a:p>
            <a:endParaRPr lang="en-US" sz="2000" dirty="0">
              <a:solidFill>
                <a:schemeClr val="bg1"/>
              </a:solidFill>
            </a:endParaRPr>
          </a:p>
          <a:p>
            <a:endParaRPr lang="en-US" sz="1700" dirty="0"/>
          </a:p>
        </p:txBody>
      </p:sp>
      <p:sp>
        <p:nvSpPr>
          <p:cNvPr id="4" name="Content Placeholder 3">
            <a:extLst>
              <a:ext uri="{FF2B5EF4-FFF2-40B4-BE49-F238E27FC236}">
                <a16:creationId xmlns:a16="http://schemas.microsoft.com/office/drawing/2014/main" id="{52F2D1DF-7FDF-744C-D07D-2553E8F76F11}"/>
              </a:ext>
            </a:extLst>
          </p:cNvPr>
          <p:cNvSpPr>
            <a:spLocks noGrp="1"/>
          </p:cNvSpPr>
          <p:nvPr>
            <p:ph sz="half" idx="2"/>
          </p:nvPr>
        </p:nvSpPr>
        <p:spPr>
          <a:xfrm>
            <a:off x="6096000" y="136525"/>
            <a:ext cx="5819776" cy="5982795"/>
          </a:xfrm>
          <a:noFill/>
        </p:spPr>
        <p:txBody>
          <a:bodyPr>
            <a:normAutofit/>
          </a:bodyPr>
          <a:lstStyle/>
          <a:p>
            <a:pPr marL="0" indent="0">
              <a:buNone/>
            </a:pPr>
            <a:r>
              <a:rPr lang="en-US" sz="2000" b="1" i="1" u="sng" dirty="0">
                <a:solidFill>
                  <a:schemeClr val="bg1"/>
                </a:solidFill>
              </a:rPr>
              <a:t>Williams’ </a:t>
            </a:r>
            <a:r>
              <a:rPr lang="en-US" sz="2000" b="1" u="sng" dirty="0">
                <a:solidFill>
                  <a:schemeClr val="bg1"/>
                </a:solidFill>
              </a:rPr>
              <a:t>application</a:t>
            </a:r>
            <a:r>
              <a:rPr lang="en-US" sz="2000" b="1" i="1" u="sng" dirty="0">
                <a:solidFill>
                  <a:schemeClr val="bg1"/>
                </a:solidFill>
              </a:rPr>
              <a:t> </a:t>
            </a:r>
            <a:r>
              <a:rPr lang="en-US" sz="2000" b="1" u="sng" dirty="0">
                <a:solidFill>
                  <a:schemeClr val="bg1"/>
                </a:solidFill>
              </a:rPr>
              <a:t>of </a:t>
            </a:r>
            <a:r>
              <a:rPr lang="en-US" sz="2000" b="1" i="1" u="sng" dirty="0">
                <a:solidFill>
                  <a:schemeClr val="bg1"/>
                </a:solidFill>
              </a:rPr>
              <a:t>Daubert </a:t>
            </a:r>
            <a:r>
              <a:rPr lang="en-US" sz="2000" b="1" u="sng" dirty="0">
                <a:solidFill>
                  <a:schemeClr val="bg1"/>
                </a:solidFill>
              </a:rPr>
              <a:t>analysis</a:t>
            </a:r>
          </a:p>
          <a:p>
            <a:pPr marL="0" indent="0">
              <a:buNone/>
            </a:pPr>
            <a:r>
              <a:rPr lang="en-US" sz="2000" b="1" u="sng" dirty="0">
                <a:solidFill>
                  <a:schemeClr val="bg1"/>
                </a:solidFill>
              </a:rPr>
              <a:t>3) Focused on the conclusion and not the underlying methodology</a:t>
            </a:r>
          </a:p>
          <a:p>
            <a:pPr marL="0" indent="0">
              <a:buNone/>
            </a:pPr>
            <a:endParaRPr lang="en-US" sz="2000" dirty="0">
              <a:solidFill>
                <a:schemeClr val="bg1"/>
              </a:solidFill>
            </a:endParaRPr>
          </a:p>
          <a:p>
            <a:pPr marL="0" indent="0">
              <a:buNone/>
            </a:pPr>
            <a:r>
              <a:rPr lang="en-US" sz="2000" dirty="0">
                <a:solidFill>
                  <a:schemeClr val="bg1"/>
                </a:solidFill>
              </a:rPr>
              <a:t>“There are no concrete facts to support the conclusion. Daubert requires scientific evidence ‘fit’ the plaintiff’s theory of causation.” (citation to the lower court’s order excluding experts in </a:t>
            </a:r>
            <a:r>
              <a:rPr lang="en-US" sz="2000" i="1" dirty="0">
                <a:solidFill>
                  <a:schemeClr val="bg1"/>
                </a:solidFill>
              </a:rPr>
              <a:t>Williams</a:t>
            </a:r>
            <a:r>
              <a:rPr lang="en-US" sz="2000" dirty="0">
                <a:solidFill>
                  <a:schemeClr val="bg1"/>
                </a:solidFill>
              </a:rPr>
              <a:t>). </a:t>
            </a:r>
          </a:p>
          <a:p>
            <a:pPr marL="0" indent="0">
              <a:buNone/>
            </a:pPr>
            <a:endParaRPr lang="en-US" sz="2000" dirty="0">
              <a:solidFill>
                <a:schemeClr val="bg1"/>
              </a:solidFill>
            </a:endParaRPr>
          </a:p>
          <a:p>
            <a:pPr marL="0" indent="0">
              <a:buNone/>
            </a:pPr>
            <a:endParaRPr lang="en-US" sz="2000" dirty="0">
              <a:solidFill>
                <a:schemeClr val="bg1"/>
              </a:solidFill>
            </a:endParaRPr>
          </a:p>
        </p:txBody>
      </p:sp>
      <p:sp>
        <p:nvSpPr>
          <p:cNvPr id="6" name="Slide Number Placeholder 5">
            <a:extLst>
              <a:ext uri="{FF2B5EF4-FFF2-40B4-BE49-F238E27FC236}">
                <a16:creationId xmlns:a16="http://schemas.microsoft.com/office/drawing/2014/main" id="{243F6B14-180E-B18E-773C-FE4B93E33910}"/>
              </a:ext>
            </a:extLst>
          </p:cNvPr>
          <p:cNvSpPr>
            <a:spLocks noGrp="1"/>
          </p:cNvSpPr>
          <p:nvPr>
            <p:ph type="sldNum" sz="quarter" idx="12"/>
          </p:nvPr>
        </p:nvSpPr>
        <p:spPr>
          <a:xfrm>
            <a:off x="10353368" y="6356350"/>
            <a:ext cx="1358284" cy="365125"/>
          </a:xfrm>
        </p:spPr>
        <p:txBody>
          <a:bodyPr>
            <a:normAutofit/>
          </a:bodyPr>
          <a:lstStyle/>
          <a:p>
            <a:pPr>
              <a:spcAft>
                <a:spcPts val="600"/>
              </a:spcAft>
            </a:pPr>
            <a:fld id="{330EA680-D336-4FF7-8B7A-9848BB0A1C32}" type="slidenum">
              <a:rPr lang="en-US" sz="1050"/>
              <a:pPr>
                <a:spcAft>
                  <a:spcPts val="600"/>
                </a:spcAft>
              </a:pPr>
              <a:t>17</a:t>
            </a:fld>
            <a:endParaRPr lang="en-US" sz="1050"/>
          </a:p>
        </p:txBody>
      </p:sp>
    </p:spTree>
    <p:extLst>
      <p:ext uri="{BB962C8B-B14F-4D97-AF65-F5344CB8AC3E}">
        <p14:creationId xmlns:p14="http://schemas.microsoft.com/office/powerpoint/2010/main" val="121766068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3D395B6-5A4C-FF02-79CE-0959F3E60E8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86E48B-A65F-2D30-8093-A05B063D48F7}"/>
              </a:ext>
            </a:extLst>
          </p:cNvPr>
          <p:cNvSpPr>
            <a:spLocks noGrp="1"/>
          </p:cNvSpPr>
          <p:nvPr>
            <p:ph sz="half" idx="1"/>
          </p:nvPr>
        </p:nvSpPr>
        <p:spPr>
          <a:xfrm>
            <a:off x="276224" y="187325"/>
            <a:ext cx="11182351" cy="6483350"/>
          </a:xfrm>
          <a:noFill/>
        </p:spPr>
        <p:txBody>
          <a:bodyPr>
            <a:normAutofit/>
          </a:bodyPr>
          <a:lstStyle/>
          <a:p>
            <a:pPr marL="0" indent="0">
              <a:buNone/>
            </a:pPr>
            <a:r>
              <a:rPr lang="en-US" sz="3200" b="1" i="1" u="sng" dirty="0">
                <a:solidFill>
                  <a:schemeClr val="bg1"/>
                </a:solidFill>
              </a:rPr>
              <a:t>TAKEAWAY  - EXCEL AT BOTH HIRING THE RIGHT EXPERTS AND PREPARING THEM FOR DEPOSITION</a:t>
            </a:r>
          </a:p>
          <a:p>
            <a:pPr marL="0" indent="0">
              <a:buNone/>
            </a:pPr>
            <a:endParaRPr lang="en-US" sz="3200" b="1" i="1" u="sng" dirty="0">
              <a:solidFill>
                <a:schemeClr val="bg1"/>
              </a:solidFill>
            </a:endParaRPr>
          </a:p>
          <a:p>
            <a:pPr marL="0" indent="0">
              <a:buNone/>
            </a:pPr>
            <a:r>
              <a:rPr lang="en-US" sz="3200" dirty="0">
                <a:solidFill>
                  <a:schemeClr val="bg1"/>
                </a:solidFill>
              </a:rPr>
              <a:t>Make sure your expert can explain his or her opinions in clear, simple terms (simplicity leaves no room for conflation)</a:t>
            </a:r>
          </a:p>
          <a:p>
            <a:pPr marL="0" indent="0">
              <a:buNone/>
            </a:pPr>
            <a:endParaRPr lang="en-US" sz="3200" dirty="0">
              <a:solidFill>
                <a:schemeClr val="bg1"/>
              </a:solidFill>
            </a:endParaRPr>
          </a:p>
          <a:p>
            <a:pPr marL="0" indent="0">
              <a:buNone/>
            </a:pPr>
            <a:r>
              <a:rPr lang="en-US" sz="3200" dirty="0">
                <a:solidFill>
                  <a:schemeClr val="bg1"/>
                </a:solidFill>
              </a:rPr>
              <a:t>If there is no literature to support the opinion, the expert will need to be prepared to explain why  </a:t>
            </a:r>
          </a:p>
          <a:p>
            <a:pPr marL="0" indent="0">
              <a:buNone/>
            </a:pPr>
            <a:endParaRPr lang="en-US" sz="3200" dirty="0">
              <a:solidFill>
                <a:schemeClr val="bg1"/>
              </a:solidFill>
            </a:endParaRPr>
          </a:p>
          <a:p>
            <a:pPr marL="0" indent="0">
              <a:buNone/>
            </a:pPr>
            <a:r>
              <a:rPr lang="en-US" sz="3200" dirty="0">
                <a:solidFill>
                  <a:schemeClr val="bg1"/>
                </a:solidFill>
              </a:rPr>
              <a:t>If necessary, clarify your expert’s opinions on cross before concluding the deposition</a:t>
            </a:r>
          </a:p>
          <a:p>
            <a:pPr marL="0" indent="0">
              <a:buNone/>
            </a:pPr>
            <a:endParaRPr lang="en-US" sz="3200" dirty="0">
              <a:solidFill>
                <a:schemeClr val="bg1"/>
              </a:solidFill>
            </a:endParaRPr>
          </a:p>
          <a:p>
            <a:pPr marL="0" indent="0">
              <a:buNone/>
            </a:pPr>
            <a:endParaRPr lang="en-US" sz="3200" dirty="0">
              <a:solidFill>
                <a:schemeClr val="bg1"/>
              </a:solidFill>
            </a:endParaRPr>
          </a:p>
          <a:p>
            <a:pPr marL="0" indent="0">
              <a:buNone/>
            </a:pPr>
            <a:endParaRPr lang="en-US" sz="3200" b="1" i="1" u="sng" dirty="0">
              <a:solidFill>
                <a:schemeClr val="bg1"/>
              </a:solidFill>
            </a:endParaRPr>
          </a:p>
          <a:p>
            <a:pPr marL="0" indent="0">
              <a:buNone/>
            </a:pPr>
            <a:endParaRPr lang="en-US" sz="3200" dirty="0">
              <a:solidFill>
                <a:schemeClr val="bg1"/>
              </a:solidFill>
            </a:endParaRPr>
          </a:p>
          <a:p>
            <a:endParaRPr lang="en-US" sz="2000" dirty="0">
              <a:solidFill>
                <a:schemeClr val="bg1"/>
              </a:solidFill>
            </a:endParaRPr>
          </a:p>
          <a:p>
            <a:endParaRPr lang="en-US" sz="1700" dirty="0"/>
          </a:p>
        </p:txBody>
      </p:sp>
      <p:sp>
        <p:nvSpPr>
          <p:cNvPr id="6" name="Slide Number Placeholder 5">
            <a:extLst>
              <a:ext uri="{FF2B5EF4-FFF2-40B4-BE49-F238E27FC236}">
                <a16:creationId xmlns:a16="http://schemas.microsoft.com/office/drawing/2014/main" id="{02CBD59E-45A6-8796-CE4F-A8D36CE2013A}"/>
              </a:ext>
            </a:extLst>
          </p:cNvPr>
          <p:cNvSpPr>
            <a:spLocks noGrp="1"/>
          </p:cNvSpPr>
          <p:nvPr>
            <p:ph type="sldNum" sz="quarter" idx="12"/>
          </p:nvPr>
        </p:nvSpPr>
        <p:spPr>
          <a:xfrm>
            <a:off x="10353368" y="6356350"/>
            <a:ext cx="1358284" cy="365125"/>
          </a:xfrm>
        </p:spPr>
        <p:txBody>
          <a:bodyPr>
            <a:normAutofit/>
          </a:bodyPr>
          <a:lstStyle/>
          <a:p>
            <a:pPr>
              <a:spcAft>
                <a:spcPts val="600"/>
              </a:spcAft>
            </a:pPr>
            <a:fld id="{330EA680-D336-4FF7-8B7A-9848BB0A1C32}" type="slidenum">
              <a:rPr lang="en-US" sz="1050"/>
              <a:pPr>
                <a:spcAft>
                  <a:spcPts val="600"/>
                </a:spcAft>
              </a:pPr>
              <a:t>18</a:t>
            </a:fld>
            <a:endParaRPr lang="en-US" sz="1050"/>
          </a:p>
        </p:txBody>
      </p:sp>
    </p:spTree>
    <p:extLst>
      <p:ext uri="{BB962C8B-B14F-4D97-AF65-F5344CB8AC3E}">
        <p14:creationId xmlns:p14="http://schemas.microsoft.com/office/powerpoint/2010/main" val="183689992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B632CABC-9AAE-C326-86DF-A901A6361E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347BB2-AEA1-1AD6-817E-F912464408A0}"/>
              </a:ext>
            </a:extLst>
          </p:cNvPr>
          <p:cNvSpPr>
            <a:spLocks noGrp="1"/>
          </p:cNvSpPr>
          <p:nvPr>
            <p:ph sz="half" idx="1"/>
          </p:nvPr>
        </p:nvSpPr>
        <p:spPr>
          <a:xfrm>
            <a:off x="276224" y="187325"/>
            <a:ext cx="11182351" cy="6483350"/>
          </a:xfrm>
          <a:noFill/>
        </p:spPr>
        <p:txBody>
          <a:bodyPr>
            <a:normAutofit/>
          </a:bodyPr>
          <a:lstStyle/>
          <a:p>
            <a:pPr marL="0" indent="0">
              <a:buNone/>
            </a:pPr>
            <a:r>
              <a:rPr lang="en-US" sz="2400" b="1" i="1" u="sng" dirty="0">
                <a:solidFill>
                  <a:schemeClr val="bg1"/>
                </a:solidFill>
              </a:rPr>
              <a:t>TAKEAWAY</a:t>
            </a:r>
            <a:r>
              <a:rPr lang="en-US" sz="2400" b="1" i="1" dirty="0">
                <a:solidFill>
                  <a:schemeClr val="bg1"/>
                </a:solidFill>
              </a:rPr>
              <a:t>  - Clarify your expert’s opinions on cross before concluding the deposition if you feel its necessary</a:t>
            </a:r>
          </a:p>
          <a:p>
            <a:pPr marL="0" indent="0">
              <a:buNone/>
            </a:pPr>
            <a:endParaRPr lang="en-US" sz="3200" dirty="0">
              <a:solidFill>
                <a:schemeClr val="bg1"/>
              </a:solidFill>
            </a:endParaRPr>
          </a:p>
          <a:p>
            <a:pPr marL="0" indent="0">
              <a:buNone/>
            </a:pPr>
            <a:endParaRPr lang="en-US" sz="3200" dirty="0">
              <a:solidFill>
                <a:schemeClr val="bg1"/>
              </a:solidFill>
            </a:endParaRPr>
          </a:p>
          <a:p>
            <a:pPr marL="0" indent="0">
              <a:buNone/>
            </a:pPr>
            <a:endParaRPr lang="en-US" sz="3200" b="1" i="1" u="sng" dirty="0">
              <a:solidFill>
                <a:schemeClr val="bg1"/>
              </a:solidFill>
            </a:endParaRPr>
          </a:p>
          <a:p>
            <a:pPr marL="0" indent="0">
              <a:buNone/>
            </a:pPr>
            <a:endParaRPr lang="en-US" sz="3200" dirty="0">
              <a:solidFill>
                <a:schemeClr val="bg1"/>
              </a:solidFill>
            </a:endParaRPr>
          </a:p>
          <a:p>
            <a:endParaRPr lang="en-US" sz="2000" dirty="0">
              <a:solidFill>
                <a:schemeClr val="bg1"/>
              </a:solidFill>
            </a:endParaRPr>
          </a:p>
          <a:p>
            <a:endParaRPr lang="en-US" sz="1700" dirty="0"/>
          </a:p>
        </p:txBody>
      </p:sp>
      <p:sp>
        <p:nvSpPr>
          <p:cNvPr id="6" name="Slide Number Placeholder 5">
            <a:extLst>
              <a:ext uri="{FF2B5EF4-FFF2-40B4-BE49-F238E27FC236}">
                <a16:creationId xmlns:a16="http://schemas.microsoft.com/office/drawing/2014/main" id="{6392E5D5-49D1-56C4-E916-EFC301BB7749}"/>
              </a:ext>
            </a:extLst>
          </p:cNvPr>
          <p:cNvSpPr>
            <a:spLocks noGrp="1"/>
          </p:cNvSpPr>
          <p:nvPr>
            <p:ph type="sldNum" sz="quarter" idx="12"/>
          </p:nvPr>
        </p:nvSpPr>
        <p:spPr>
          <a:xfrm>
            <a:off x="10353368" y="6356350"/>
            <a:ext cx="1358284" cy="365125"/>
          </a:xfrm>
        </p:spPr>
        <p:txBody>
          <a:bodyPr>
            <a:normAutofit/>
          </a:bodyPr>
          <a:lstStyle/>
          <a:p>
            <a:pPr>
              <a:spcAft>
                <a:spcPts val="600"/>
              </a:spcAft>
            </a:pPr>
            <a:fld id="{330EA680-D336-4FF7-8B7A-9848BB0A1C32}" type="slidenum">
              <a:rPr lang="en-US" sz="1050"/>
              <a:pPr>
                <a:spcAft>
                  <a:spcPts val="600"/>
                </a:spcAft>
              </a:pPr>
              <a:t>19</a:t>
            </a:fld>
            <a:endParaRPr lang="en-US" sz="1050"/>
          </a:p>
        </p:txBody>
      </p:sp>
      <p:pic>
        <p:nvPicPr>
          <p:cNvPr id="4" name="Picture 3">
            <a:extLst>
              <a:ext uri="{FF2B5EF4-FFF2-40B4-BE49-F238E27FC236}">
                <a16:creationId xmlns:a16="http://schemas.microsoft.com/office/drawing/2014/main" id="{3B238D3B-5145-4647-F013-967BD80F8DD7}"/>
              </a:ext>
            </a:extLst>
          </p:cNvPr>
          <p:cNvPicPr>
            <a:picLocks noChangeAspect="1"/>
          </p:cNvPicPr>
          <p:nvPr/>
        </p:nvPicPr>
        <p:blipFill>
          <a:blip r:embed="rId2"/>
          <a:srcRect l="21868" t="26422" r="58252" b="45064"/>
          <a:stretch>
            <a:fillRect/>
          </a:stretch>
        </p:blipFill>
        <p:spPr>
          <a:xfrm>
            <a:off x="276224" y="1009538"/>
            <a:ext cx="6006811" cy="4631098"/>
          </a:xfrm>
          <a:prstGeom prst="rect">
            <a:avLst/>
          </a:prstGeom>
        </p:spPr>
      </p:pic>
      <p:pic>
        <p:nvPicPr>
          <p:cNvPr id="5" name="Picture 4">
            <a:extLst>
              <a:ext uri="{FF2B5EF4-FFF2-40B4-BE49-F238E27FC236}">
                <a16:creationId xmlns:a16="http://schemas.microsoft.com/office/drawing/2014/main" id="{6A1F3B3C-F6B0-537C-36D5-63C5167141FC}"/>
              </a:ext>
            </a:extLst>
          </p:cNvPr>
          <p:cNvPicPr>
            <a:picLocks noChangeAspect="1"/>
          </p:cNvPicPr>
          <p:nvPr/>
        </p:nvPicPr>
        <p:blipFill>
          <a:blip r:embed="rId3"/>
          <a:srcRect t="38390"/>
          <a:stretch>
            <a:fillRect/>
          </a:stretch>
        </p:blipFill>
        <p:spPr>
          <a:xfrm>
            <a:off x="6633353" y="627961"/>
            <a:ext cx="5078299" cy="6093514"/>
          </a:xfrm>
          <a:prstGeom prst="rect">
            <a:avLst/>
          </a:prstGeom>
        </p:spPr>
      </p:pic>
    </p:spTree>
    <p:extLst>
      <p:ext uri="{BB962C8B-B14F-4D97-AF65-F5344CB8AC3E}">
        <p14:creationId xmlns:p14="http://schemas.microsoft.com/office/powerpoint/2010/main" val="351998659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07225D-866C-B89B-39AE-1FB7FABC490B}"/>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Williams v. Leesburg Reg’l Med. Ctr, Inc</a:t>
            </a:r>
            <a:r>
              <a:rPr lang="en-US" sz="4600" kern="1200" dirty="0">
                <a:solidFill>
                  <a:schemeClr val="tx1"/>
                </a:solidFill>
                <a:latin typeface="+mj-lt"/>
                <a:ea typeface="+mj-ea"/>
                <a:cs typeface="+mj-cs"/>
              </a:rPr>
              <a:t>. 51 Fla. L. Weekly D191(Fla. 5th DCA Jan. 30, 2026)</a:t>
            </a:r>
          </a:p>
        </p:txBody>
      </p:sp>
      <p:sp>
        <p:nvSpPr>
          <p:cNvPr id="1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6679BB4-42EB-C54B-D81A-E9081B85090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defTabSz="914400">
              <a:lnSpc>
                <a:spcPct val="90000"/>
              </a:lnSpc>
              <a:spcAft>
                <a:spcPts val="600"/>
              </a:spcAft>
            </a:pPr>
            <a:r>
              <a:rPr lang="en-US" sz="4400" dirty="0"/>
              <a:t>The appellate decision that attempts to rewrite </a:t>
            </a:r>
            <a:r>
              <a:rPr lang="en-US" sz="4400" i="1" dirty="0"/>
              <a:t>Daubert</a:t>
            </a:r>
            <a:r>
              <a:rPr lang="en-US" sz="4400" dirty="0"/>
              <a:t> gatekeeping analysis by flipping </a:t>
            </a:r>
            <a:r>
              <a:rPr lang="en-US" sz="4400" i="1" dirty="0"/>
              <a:t>Daubert</a:t>
            </a:r>
            <a:r>
              <a:rPr lang="en-US" sz="4400" dirty="0"/>
              <a:t> on its head</a:t>
            </a:r>
          </a:p>
        </p:txBody>
      </p:sp>
      <p:sp>
        <p:nvSpPr>
          <p:cNvPr id="4" name="Slide Number Placeholder 3">
            <a:extLst>
              <a:ext uri="{FF2B5EF4-FFF2-40B4-BE49-F238E27FC236}">
                <a16:creationId xmlns:a16="http://schemas.microsoft.com/office/drawing/2014/main" id="{411ED6CA-F3E4-D84D-FB00-5B9536D371A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a:t>
            </a:fld>
            <a:endParaRPr lang="en-US" dirty="0">
              <a:solidFill>
                <a:schemeClr val="tx1">
                  <a:tint val="75000"/>
                </a:schemeClr>
              </a:solidFill>
            </a:endParaRPr>
          </a:p>
        </p:txBody>
      </p:sp>
    </p:spTree>
    <p:extLst>
      <p:ext uri="{BB962C8B-B14F-4D97-AF65-F5344CB8AC3E}">
        <p14:creationId xmlns:p14="http://schemas.microsoft.com/office/powerpoint/2010/main" val="2300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2899457-457B-0CE3-87B2-7AC372DCA7D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46B552-7BE9-1649-F385-F267E002B290}"/>
              </a:ext>
            </a:extLst>
          </p:cNvPr>
          <p:cNvSpPr>
            <a:spLocks noGrp="1"/>
          </p:cNvSpPr>
          <p:nvPr>
            <p:ph sz="half" idx="1"/>
          </p:nvPr>
        </p:nvSpPr>
        <p:spPr>
          <a:xfrm>
            <a:off x="638978" y="826264"/>
            <a:ext cx="4902506" cy="5530085"/>
          </a:xfrm>
        </p:spPr>
        <p:txBody>
          <a:bodyPr vert="horz" lIns="91440" tIns="45720" rIns="91440" bIns="45720" rtlCol="0">
            <a:normAutofit/>
          </a:bodyPr>
          <a:lstStyle/>
          <a:p>
            <a:pPr marL="0" indent="0">
              <a:buNone/>
            </a:pPr>
            <a:r>
              <a:rPr lang="en-US" sz="4400" b="1" i="1" dirty="0"/>
              <a:t>DO YOUR BEST TO REMOVE ANY OPPORTUNITY FOR OPPOSING COUNSEL TO CONFLATE THE ISSUE </a:t>
            </a:r>
            <a:endParaRPr lang="en-US" sz="4400" dirty="0"/>
          </a:p>
          <a:p>
            <a:pPr marL="0"/>
            <a:endParaRPr lang="en-US" sz="4400" dirty="0"/>
          </a:p>
          <a:p>
            <a:pPr marL="0"/>
            <a:endParaRPr lang="en-US" sz="4400" dirty="0"/>
          </a:p>
          <a:p>
            <a:pPr marL="0"/>
            <a:endParaRPr lang="en-US" sz="2000" b="1" i="1" u="sng" dirty="0"/>
          </a:p>
          <a:p>
            <a:pPr marL="0"/>
            <a:endParaRPr lang="en-US" sz="2000" dirty="0"/>
          </a:p>
          <a:p>
            <a:endParaRPr lang="en-US" sz="2000" dirty="0"/>
          </a:p>
          <a:p>
            <a:endParaRPr lang="en-US" sz="2000" dirty="0"/>
          </a:p>
        </p:txBody>
      </p:sp>
      <p:pic>
        <p:nvPicPr>
          <p:cNvPr id="4" name="Picture 3">
            <a:extLst>
              <a:ext uri="{FF2B5EF4-FFF2-40B4-BE49-F238E27FC236}">
                <a16:creationId xmlns:a16="http://schemas.microsoft.com/office/drawing/2014/main" id="{A03EB286-7978-A4B1-BD73-54504609A9F7}"/>
              </a:ext>
            </a:extLst>
          </p:cNvPr>
          <p:cNvPicPr>
            <a:picLocks noChangeAspect="1"/>
          </p:cNvPicPr>
          <p:nvPr/>
        </p:nvPicPr>
        <p:blipFill>
          <a:blip r:embed="rId2"/>
          <a:srcRect t="7529" r="1"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Slide Number Placeholder 5">
            <a:extLst>
              <a:ext uri="{FF2B5EF4-FFF2-40B4-BE49-F238E27FC236}">
                <a16:creationId xmlns:a16="http://schemas.microsoft.com/office/drawing/2014/main" id="{DC88BDFB-48CB-DF5D-8480-8BCE368B97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330EA680-D336-4FF7-8B7A-9848BB0A1C32}" type="slidenum">
              <a:rPr lang="en-US">
                <a:solidFill>
                  <a:srgbClr val="FFFFFF"/>
                </a:solidFill>
                <a:latin typeface="Calibri" panose="020F0502020204030204"/>
              </a:rPr>
              <a:pPr defTabSz="914400">
                <a:spcAft>
                  <a:spcPts val="600"/>
                </a:spcAft>
                <a:defRPr/>
              </a:pPr>
              <a:t>20</a:t>
            </a:fld>
            <a:endParaRPr lang="en-US">
              <a:solidFill>
                <a:srgbClr val="FFFFFF"/>
              </a:solidFill>
              <a:latin typeface="Calibri" panose="020F0502020204030204"/>
            </a:endParaRPr>
          </a:p>
        </p:txBody>
      </p:sp>
    </p:spTree>
    <p:extLst>
      <p:ext uri="{BB962C8B-B14F-4D97-AF65-F5344CB8AC3E}">
        <p14:creationId xmlns:p14="http://schemas.microsoft.com/office/powerpoint/2010/main" val="266153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DF54AE78-DA23-FEAF-EB7B-CF1B13E378E5}"/>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C1AA2C-C4D7-C7EF-FAD4-E6312BE51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2AB5C8-B03C-030D-2313-332B6704A2F8}"/>
              </a:ext>
            </a:extLst>
          </p:cNvPr>
          <p:cNvSpPr>
            <a:spLocks noGrp="1"/>
          </p:cNvSpPr>
          <p:nvPr>
            <p:ph type="title"/>
          </p:nvPr>
        </p:nvSpPr>
        <p:spPr>
          <a:xfrm>
            <a:off x="180213" y="548640"/>
            <a:ext cx="3603499"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Crecelius v. Rizzitano,</a:t>
            </a:r>
            <a:r>
              <a:rPr lang="en-US" sz="4600" kern="1200" dirty="0">
                <a:solidFill>
                  <a:schemeClr val="tx1"/>
                </a:solidFill>
                <a:latin typeface="+mj-lt"/>
                <a:ea typeface="+mj-ea"/>
                <a:cs typeface="+mj-cs"/>
              </a:rPr>
              <a:t> No. 6D2024-2217, 2026 WL 555031  (Fla. 6th DC</a:t>
            </a:r>
            <a:r>
              <a:rPr lang="en-US" sz="4600" dirty="0"/>
              <a:t>A, Feb. 27,</a:t>
            </a:r>
            <a:r>
              <a:rPr lang="en-US" sz="4600" kern="1200" dirty="0">
                <a:solidFill>
                  <a:schemeClr val="tx1"/>
                </a:solidFill>
                <a:latin typeface="+mj-lt"/>
                <a:ea typeface="+mj-ea"/>
                <a:cs typeface="+mj-cs"/>
              </a:rPr>
              <a:t> 2026)</a:t>
            </a:r>
          </a:p>
        </p:txBody>
      </p:sp>
      <p:sp>
        <p:nvSpPr>
          <p:cNvPr id="14" name="sketch line">
            <a:extLst>
              <a:ext uri="{FF2B5EF4-FFF2-40B4-BE49-F238E27FC236}">
                <a16:creationId xmlns:a16="http://schemas.microsoft.com/office/drawing/2014/main" id="{5A71A31C-43E4-7CB0-C0A7-87BEAD3B5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F63255A-29F4-EB7D-BE9B-F71FACD3C56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defTabSz="914400">
              <a:lnSpc>
                <a:spcPct val="90000"/>
              </a:lnSpc>
              <a:spcAft>
                <a:spcPts val="600"/>
              </a:spcAft>
            </a:pPr>
            <a:endParaRPr lang="en-US" sz="4400" dirty="0"/>
          </a:p>
        </p:txBody>
      </p:sp>
      <p:sp>
        <p:nvSpPr>
          <p:cNvPr id="4" name="Slide Number Placeholder 3">
            <a:extLst>
              <a:ext uri="{FF2B5EF4-FFF2-40B4-BE49-F238E27FC236}">
                <a16:creationId xmlns:a16="http://schemas.microsoft.com/office/drawing/2014/main" id="{E404C40A-065F-9E47-6FDA-D1EA661399A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21</a:t>
            </a:fld>
            <a:endParaRPr lang="en-US" dirty="0">
              <a:solidFill>
                <a:schemeClr val="tx1">
                  <a:tint val="75000"/>
                </a:schemeClr>
              </a:solidFill>
            </a:endParaRPr>
          </a:p>
        </p:txBody>
      </p:sp>
      <p:sp>
        <p:nvSpPr>
          <p:cNvPr id="6" name="TextBox 5">
            <a:extLst>
              <a:ext uri="{FF2B5EF4-FFF2-40B4-BE49-F238E27FC236}">
                <a16:creationId xmlns:a16="http://schemas.microsoft.com/office/drawing/2014/main" id="{26014763-B4BE-9DC5-72FD-17B598CE94DA}"/>
              </a:ext>
            </a:extLst>
          </p:cNvPr>
          <p:cNvSpPr txBox="1"/>
          <p:nvPr/>
        </p:nvSpPr>
        <p:spPr>
          <a:xfrm>
            <a:off x="5200650" y="2139093"/>
            <a:ext cx="6743700" cy="461665"/>
          </a:xfrm>
          <a:prstGeom prst="rect">
            <a:avLst/>
          </a:prstGeom>
          <a:noFill/>
        </p:spPr>
        <p:txBody>
          <a:bodyPr wrap="square">
            <a:spAutoFit/>
          </a:bodyPr>
          <a:lstStyle/>
          <a:p>
            <a:endParaRPr lang="en-US" sz="2400" dirty="0"/>
          </a:p>
        </p:txBody>
      </p:sp>
      <p:sp>
        <p:nvSpPr>
          <p:cNvPr id="8" name="TextBox 7">
            <a:extLst>
              <a:ext uri="{FF2B5EF4-FFF2-40B4-BE49-F238E27FC236}">
                <a16:creationId xmlns:a16="http://schemas.microsoft.com/office/drawing/2014/main" id="{2ECCE68F-4ED4-8733-ADD0-558768A8B12A}"/>
              </a:ext>
            </a:extLst>
          </p:cNvPr>
          <p:cNvSpPr txBox="1"/>
          <p:nvPr/>
        </p:nvSpPr>
        <p:spPr>
          <a:xfrm>
            <a:off x="4956048" y="361951"/>
            <a:ext cx="6816852" cy="5693866"/>
          </a:xfrm>
          <a:prstGeom prst="rect">
            <a:avLst/>
          </a:prstGeom>
          <a:noFill/>
        </p:spPr>
        <p:txBody>
          <a:bodyPr wrap="square">
            <a:spAutoFit/>
          </a:bodyPr>
          <a:lstStyle/>
          <a:p>
            <a:r>
              <a:rPr lang="en-US" sz="2800" dirty="0"/>
              <a:t>The Florida Supreme Court issued its decision in </a:t>
            </a:r>
            <a:r>
              <a:rPr lang="en-US" sz="2800" i="1" dirty="0"/>
              <a:t>Binger v. King Pest Control </a:t>
            </a:r>
            <a:r>
              <a:rPr lang="en-US" sz="2800" dirty="0"/>
              <a:t>in 1981. 401 So. 2d 1310 (Fla. 1981).</a:t>
            </a:r>
          </a:p>
          <a:p>
            <a:r>
              <a:rPr lang="en-US" sz="2800" dirty="0"/>
              <a:t>Since Binger was decided, </a:t>
            </a:r>
            <a:r>
              <a:rPr lang="en-US" sz="2800" dirty="0">
                <a:highlight>
                  <a:srgbClr val="FFFF00"/>
                </a:highlight>
              </a:rPr>
              <a:t>our fellow district courts have misapplied the opinion in a manner that has severely</a:t>
            </a:r>
          </a:p>
          <a:p>
            <a:r>
              <a:rPr lang="en-US" sz="2800" dirty="0">
                <a:highlight>
                  <a:srgbClr val="FFFF00"/>
                </a:highlight>
              </a:rPr>
              <a:t>hampered the ability of trial judges to effectively manage civil lawsuits </a:t>
            </a:r>
            <a:r>
              <a:rPr lang="en-US" sz="2800" dirty="0"/>
              <a:t>and accomplish the primary goals of our civil</a:t>
            </a:r>
          </a:p>
          <a:p>
            <a:r>
              <a:rPr lang="en-US" sz="2800" dirty="0"/>
              <a:t>discovery rules — to prevent surprises at trial and to assist in arriving at the truth. This opinion explains where</a:t>
            </a:r>
          </a:p>
          <a:p>
            <a:r>
              <a:rPr lang="en-US" sz="2800" dirty="0"/>
              <a:t>our sister courts went wrong on </a:t>
            </a:r>
            <a:r>
              <a:rPr lang="en-US" sz="2800" i="1" dirty="0"/>
              <a:t>Binger</a:t>
            </a:r>
            <a:r>
              <a:rPr lang="en-US" sz="2800" dirty="0"/>
              <a:t>.</a:t>
            </a:r>
          </a:p>
        </p:txBody>
      </p:sp>
    </p:spTree>
    <p:extLst>
      <p:ext uri="{BB962C8B-B14F-4D97-AF65-F5344CB8AC3E}">
        <p14:creationId xmlns:p14="http://schemas.microsoft.com/office/powerpoint/2010/main" val="24511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29F2C24-0AFF-02D8-1110-ECB3BC506AE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C6ABED6-8B72-81EF-FFF6-1F3BBE494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137AA0-8C58-625B-4B20-C0D8FA21637F}"/>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Crecelius v. Rizzitano,</a:t>
            </a:r>
            <a:r>
              <a:rPr lang="en-US" sz="4600" kern="1200" dirty="0">
                <a:solidFill>
                  <a:schemeClr val="tx1"/>
                </a:solidFill>
                <a:latin typeface="+mj-lt"/>
                <a:ea typeface="+mj-ea"/>
                <a:cs typeface="+mj-cs"/>
              </a:rPr>
              <a:t> No. 6D2024-2217, 2026 WL 555031  (Fla. 6th DC</a:t>
            </a:r>
            <a:r>
              <a:rPr lang="en-US" sz="4600" dirty="0"/>
              <a:t>A, Feb. 27,</a:t>
            </a:r>
            <a:r>
              <a:rPr lang="en-US" sz="4600" kern="1200" dirty="0">
                <a:solidFill>
                  <a:schemeClr val="tx1"/>
                </a:solidFill>
                <a:latin typeface="+mj-lt"/>
                <a:ea typeface="+mj-ea"/>
                <a:cs typeface="+mj-cs"/>
              </a:rPr>
              <a:t> 2026)</a:t>
            </a:r>
          </a:p>
        </p:txBody>
      </p:sp>
      <p:sp>
        <p:nvSpPr>
          <p:cNvPr id="14" name="sketch line">
            <a:extLst>
              <a:ext uri="{FF2B5EF4-FFF2-40B4-BE49-F238E27FC236}">
                <a16:creationId xmlns:a16="http://schemas.microsoft.com/office/drawing/2014/main" id="{2E700F39-B6EB-97B2-24D4-18C8B00EE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DDC6009-A956-C14C-26C1-2C669C2ED5AC}"/>
              </a:ext>
            </a:extLst>
          </p:cNvPr>
          <p:cNvSpPr txBox="1"/>
          <p:nvPr/>
        </p:nvSpPr>
        <p:spPr>
          <a:xfrm>
            <a:off x="5126418" y="552091"/>
            <a:ext cx="6224335" cy="5431536"/>
          </a:xfrm>
          <a:prstGeom prst="rect">
            <a:avLst/>
          </a:prstGeom>
        </p:spPr>
        <p:txBody>
          <a:bodyPr vert="horz" lIns="91440" tIns="45720" rIns="91440" bIns="45720" rtlCol="0" anchor="ctr">
            <a:normAutofit fontScale="92500" lnSpcReduction="10000"/>
          </a:bodyPr>
          <a:lstStyle/>
          <a:p>
            <a:pPr defTabSz="914400">
              <a:lnSpc>
                <a:spcPct val="90000"/>
              </a:lnSpc>
              <a:spcAft>
                <a:spcPts val="600"/>
              </a:spcAft>
            </a:pPr>
            <a:r>
              <a:rPr lang="en-US" sz="4400" dirty="0"/>
              <a:t>The expanded holding in </a:t>
            </a:r>
            <a:r>
              <a:rPr lang="en-US" sz="4400" i="1" dirty="0"/>
              <a:t>Binger v. King Pest Control</a:t>
            </a:r>
            <a:r>
              <a:rPr lang="en-US" sz="4400" dirty="0"/>
              <a:t>, 401 So. 2d 1310 (Fla. 1981) cannot survive Rule 1.200’s mandate that “deadlines in a case management order must be strictly enforced unless changed by court order. </a:t>
            </a:r>
            <a:r>
              <a:rPr lang="en-US" sz="4400" i="1" dirty="0"/>
              <a:t>Fla. R. Civ. P.</a:t>
            </a:r>
            <a:r>
              <a:rPr lang="en-US" sz="4400" dirty="0"/>
              <a:t> 1.200(e)(1).  </a:t>
            </a:r>
          </a:p>
        </p:txBody>
      </p:sp>
      <p:sp>
        <p:nvSpPr>
          <p:cNvPr id="4" name="Slide Number Placeholder 3">
            <a:extLst>
              <a:ext uri="{FF2B5EF4-FFF2-40B4-BE49-F238E27FC236}">
                <a16:creationId xmlns:a16="http://schemas.microsoft.com/office/drawing/2014/main" id="{120B8EFE-93F2-3C8E-183D-CA5B800C82C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22</a:t>
            </a:fld>
            <a:endParaRPr lang="en-US" dirty="0">
              <a:solidFill>
                <a:schemeClr val="tx1">
                  <a:tint val="75000"/>
                </a:schemeClr>
              </a:solidFill>
            </a:endParaRPr>
          </a:p>
        </p:txBody>
      </p:sp>
    </p:spTree>
    <p:extLst>
      <p:ext uri="{BB962C8B-B14F-4D97-AF65-F5344CB8AC3E}">
        <p14:creationId xmlns:p14="http://schemas.microsoft.com/office/powerpoint/2010/main" val="3672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5A7FCA50-685A-5D31-2275-0D03D69271B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F9799E-E916-94AE-CE0E-C12995BB0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AE306E-2D6E-6C71-BAB8-AA8CCD91D604}"/>
              </a:ext>
            </a:extLst>
          </p:cNvPr>
          <p:cNvSpPr>
            <a:spLocks noGrp="1"/>
          </p:cNvSpPr>
          <p:nvPr>
            <p:ph type="title"/>
          </p:nvPr>
        </p:nvSpPr>
        <p:spPr>
          <a:xfrm>
            <a:off x="122301" y="552090"/>
            <a:ext cx="4147629" cy="5804259"/>
          </a:xfrm>
        </p:spPr>
        <p:txBody>
          <a:bodyPr vert="horz" lIns="91440" tIns="45720" rIns="91440" bIns="45720" rtlCol="0" anchor="ctr">
            <a:normAutofit fontScale="90000"/>
          </a:bodyPr>
          <a:lstStyle/>
          <a:p>
            <a:pPr>
              <a:spcAft>
                <a:spcPts val="600"/>
              </a:spcAft>
            </a:pPr>
            <a:r>
              <a:rPr lang="en-US" sz="4800" i="1" dirty="0"/>
              <a:t>The Sixth District is inviting trial attorneys to look at intermediate appellate(DCA) decisions interpreting FSC opinions skeptically </a:t>
            </a:r>
            <a:endParaRPr lang="en-US" sz="4800" dirty="0"/>
          </a:p>
        </p:txBody>
      </p:sp>
      <p:sp>
        <p:nvSpPr>
          <p:cNvPr id="14" name="sketch line">
            <a:extLst>
              <a:ext uri="{FF2B5EF4-FFF2-40B4-BE49-F238E27FC236}">
                <a16:creationId xmlns:a16="http://schemas.microsoft.com/office/drawing/2014/main" id="{38CF27F6-54E3-9DE8-606D-EFEB355F2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7E8DDDD-0B0D-B5A7-28B9-69CAA422393F}"/>
              </a:ext>
            </a:extLst>
          </p:cNvPr>
          <p:cNvSpPr txBox="1"/>
          <p:nvPr/>
        </p:nvSpPr>
        <p:spPr>
          <a:xfrm>
            <a:off x="5298596" y="552091"/>
            <a:ext cx="6052158" cy="5431536"/>
          </a:xfrm>
          <a:prstGeom prst="rect">
            <a:avLst/>
          </a:prstGeom>
        </p:spPr>
        <p:txBody>
          <a:bodyPr vert="horz" lIns="91440" tIns="45720" rIns="91440" bIns="45720" rtlCol="0" anchor="ctr">
            <a:normAutofit/>
          </a:bodyPr>
          <a:lstStyle/>
          <a:p>
            <a:pPr defTabSz="914400">
              <a:lnSpc>
                <a:spcPct val="90000"/>
              </a:lnSpc>
              <a:spcAft>
                <a:spcPts val="600"/>
              </a:spcAft>
            </a:pPr>
            <a:endParaRPr lang="en-US" sz="4400" dirty="0"/>
          </a:p>
          <a:p>
            <a:pPr defTabSz="914400">
              <a:lnSpc>
                <a:spcPct val="90000"/>
              </a:lnSpc>
              <a:spcAft>
                <a:spcPts val="600"/>
              </a:spcAft>
            </a:pPr>
            <a:r>
              <a:rPr lang="en-US" sz="4400" dirty="0"/>
              <a:t>The Sixth District concluded in </a:t>
            </a:r>
            <a:r>
              <a:rPr lang="en-US" sz="4400" i="1" dirty="0"/>
              <a:t>Crecelius</a:t>
            </a:r>
            <a:r>
              <a:rPr lang="en-US" sz="4400" dirty="0"/>
              <a:t> that intermediate district courts for the past 45 years have expanded </a:t>
            </a:r>
            <a:r>
              <a:rPr lang="en-US" sz="4400" i="1" dirty="0"/>
              <a:t>Binger </a:t>
            </a:r>
            <a:r>
              <a:rPr lang="en-US" sz="4400" dirty="0"/>
              <a:t>beyond its holding</a:t>
            </a:r>
          </a:p>
        </p:txBody>
      </p:sp>
      <p:sp>
        <p:nvSpPr>
          <p:cNvPr id="4" name="Slide Number Placeholder 3">
            <a:extLst>
              <a:ext uri="{FF2B5EF4-FFF2-40B4-BE49-F238E27FC236}">
                <a16:creationId xmlns:a16="http://schemas.microsoft.com/office/drawing/2014/main" id="{1429E98F-5E96-FAF4-8914-68101BA87D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23</a:t>
            </a:fld>
            <a:endParaRPr lang="en-US" dirty="0">
              <a:solidFill>
                <a:schemeClr val="tx1">
                  <a:tint val="75000"/>
                </a:schemeClr>
              </a:solidFill>
            </a:endParaRPr>
          </a:p>
        </p:txBody>
      </p:sp>
    </p:spTree>
    <p:extLst>
      <p:ext uri="{BB962C8B-B14F-4D97-AF65-F5344CB8AC3E}">
        <p14:creationId xmlns:p14="http://schemas.microsoft.com/office/powerpoint/2010/main" val="10305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C484FA8-E756-61A8-1177-969CC682DA3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68BDA1-8C5E-3997-2F0D-172DB0DAE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F56D23-0447-91B0-BD4E-C2D6BEF3833F}"/>
              </a:ext>
            </a:extLst>
          </p:cNvPr>
          <p:cNvSpPr>
            <a:spLocks noGrp="1"/>
          </p:cNvSpPr>
          <p:nvPr>
            <p:ph type="title"/>
          </p:nvPr>
        </p:nvSpPr>
        <p:spPr>
          <a:xfrm>
            <a:off x="122301" y="552091"/>
            <a:ext cx="4147629" cy="5431536"/>
          </a:xfrm>
        </p:spPr>
        <p:txBody>
          <a:bodyPr vert="horz" lIns="91440" tIns="45720" rIns="91440" bIns="45720" rtlCol="0" anchor="ctr">
            <a:normAutofit fontScale="90000"/>
          </a:bodyPr>
          <a:lstStyle/>
          <a:p>
            <a:pPr>
              <a:spcAft>
                <a:spcPts val="600"/>
              </a:spcAft>
            </a:pPr>
            <a:r>
              <a:rPr lang="en-US" sz="4800" i="1" dirty="0"/>
              <a:t>The Sixth District is inviting trial attorneys to look at intermediate appellate(DCA) decisions interpreting FSC opinions skeptically </a:t>
            </a:r>
            <a:endParaRPr lang="en-US" sz="4800" dirty="0"/>
          </a:p>
        </p:txBody>
      </p:sp>
      <p:sp>
        <p:nvSpPr>
          <p:cNvPr id="14" name="sketch line">
            <a:extLst>
              <a:ext uri="{FF2B5EF4-FFF2-40B4-BE49-F238E27FC236}">
                <a16:creationId xmlns:a16="http://schemas.microsoft.com/office/drawing/2014/main" id="{15D665AA-A1B4-9C05-F52F-A9E2361E9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B926B3E-0849-BC2F-42C4-3B744821174E}"/>
              </a:ext>
            </a:extLst>
          </p:cNvPr>
          <p:cNvSpPr txBox="1"/>
          <p:nvPr/>
        </p:nvSpPr>
        <p:spPr>
          <a:xfrm>
            <a:off x="4775119" y="552091"/>
            <a:ext cx="6950156" cy="5431536"/>
          </a:xfrm>
          <a:prstGeom prst="rect">
            <a:avLst/>
          </a:prstGeom>
        </p:spPr>
        <p:txBody>
          <a:bodyPr vert="horz" lIns="91440" tIns="45720" rIns="91440" bIns="45720" rtlCol="0" anchor="ctr">
            <a:normAutofit fontScale="85000" lnSpcReduction="10000"/>
          </a:bodyPr>
          <a:lstStyle/>
          <a:p>
            <a:pPr defTabSz="914400">
              <a:lnSpc>
                <a:spcPct val="90000"/>
              </a:lnSpc>
              <a:spcAft>
                <a:spcPts val="600"/>
              </a:spcAft>
            </a:pPr>
            <a:endParaRPr lang="en-US" sz="4400" dirty="0"/>
          </a:p>
          <a:p>
            <a:pPr defTabSz="914400">
              <a:lnSpc>
                <a:spcPct val="90000"/>
              </a:lnSpc>
              <a:spcAft>
                <a:spcPts val="600"/>
              </a:spcAft>
            </a:pPr>
            <a:r>
              <a:rPr lang="en-US" sz="4400" dirty="0"/>
              <a:t>Intermediate appellate courts  have treated the Supreme Court's statement [in </a:t>
            </a:r>
            <a:r>
              <a:rPr lang="en-US" sz="4400" i="1" dirty="0"/>
              <a:t>Binger</a:t>
            </a:r>
            <a:r>
              <a:rPr lang="en-US" sz="4400" dirty="0"/>
              <a:t>] — that if the trial court finds that the undisclosed witness will not prejudice the other party after considering the factors listed in </a:t>
            </a:r>
            <a:r>
              <a:rPr lang="en-US" sz="4400" i="1" dirty="0"/>
              <a:t>Binger</a:t>
            </a:r>
            <a:r>
              <a:rPr lang="en-US" sz="4400" dirty="0"/>
              <a:t>, then the witness should be allowed to testify — as a binding holding.</a:t>
            </a:r>
          </a:p>
        </p:txBody>
      </p:sp>
      <p:sp>
        <p:nvSpPr>
          <p:cNvPr id="4" name="Slide Number Placeholder 3">
            <a:extLst>
              <a:ext uri="{FF2B5EF4-FFF2-40B4-BE49-F238E27FC236}">
                <a16:creationId xmlns:a16="http://schemas.microsoft.com/office/drawing/2014/main" id="{34E2EA76-C867-E071-728B-351F67D440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24</a:t>
            </a:fld>
            <a:endParaRPr lang="en-US" dirty="0">
              <a:solidFill>
                <a:schemeClr val="tx1">
                  <a:tint val="75000"/>
                </a:schemeClr>
              </a:solidFill>
            </a:endParaRPr>
          </a:p>
        </p:txBody>
      </p:sp>
    </p:spTree>
    <p:extLst>
      <p:ext uri="{BB962C8B-B14F-4D97-AF65-F5344CB8AC3E}">
        <p14:creationId xmlns:p14="http://schemas.microsoft.com/office/powerpoint/2010/main" val="406818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46DCF9F-B85F-B1B5-3807-91586E8CCE7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8FC7CDE-4CEB-4754-244C-8BC58FE05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053329-8BC1-72E1-DA4C-03DABEED0327}"/>
              </a:ext>
            </a:extLst>
          </p:cNvPr>
          <p:cNvSpPr>
            <a:spLocks noGrp="1"/>
          </p:cNvSpPr>
          <p:nvPr>
            <p:ph type="title"/>
          </p:nvPr>
        </p:nvSpPr>
        <p:spPr>
          <a:xfrm>
            <a:off x="122301" y="552091"/>
            <a:ext cx="4147629" cy="5431536"/>
          </a:xfrm>
        </p:spPr>
        <p:txBody>
          <a:bodyPr vert="horz" lIns="91440" tIns="45720" rIns="91440" bIns="45720" rtlCol="0" anchor="ctr">
            <a:normAutofit/>
          </a:bodyPr>
          <a:lstStyle/>
          <a:p>
            <a:pPr>
              <a:spcAft>
                <a:spcPts val="600"/>
              </a:spcAft>
            </a:pPr>
            <a:r>
              <a:rPr lang="en-US" sz="4800" i="1" dirty="0"/>
              <a:t>Determine the case  holding</a:t>
            </a:r>
            <a:endParaRPr lang="en-US" sz="4800" dirty="0"/>
          </a:p>
        </p:txBody>
      </p:sp>
      <p:sp>
        <p:nvSpPr>
          <p:cNvPr id="14" name="sketch line">
            <a:extLst>
              <a:ext uri="{FF2B5EF4-FFF2-40B4-BE49-F238E27FC236}">
                <a16:creationId xmlns:a16="http://schemas.microsoft.com/office/drawing/2014/main" id="{AA50B274-7259-94A0-A01F-E271046F9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6221056-AE5D-5AB7-46AF-2ADBADA0702C}"/>
              </a:ext>
            </a:extLst>
          </p:cNvPr>
          <p:cNvSpPr txBox="1"/>
          <p:nvPr/>
        </p:nvSpPr>
        <p:spPr>
          <a:xfrm>
            <a:off x="4793407" y="552090"/>
            <a:ext cx="6557347" cy="5982059"/>
          </a:xfrm>
          <a:prstGeom prst="rect">
            <a:avLst/>
          </a:prstGeom>
        </p:spPr>
        <p:txBody>
          <a:bodyPr vert="horz" lIns="91440" tIns="45720" rIns="91440" bIns="45720" rtlCol="0" anchor="ctr">
            <a:noAutofit/>
          </a:bodyPr>
          <a:lstStyle/>
          <a:p>
            <a:pPr defTabSz="914400">
              <a:lnSpc>
                <a:spcPct val="90000"/>
              </a:lnSpc>
              <a:spcAft>
                <a:spcPts val="600"/>
              </a:spcAft>
            </a:pPr>
            <a:endParaRPr lang="en-US" sz="2400" dirty="0"/>
          </a:p>
          <a:p>
            <a:pPr marL="342900" indent="-342900">
              <a:buFont typeface="Arial" panose="020B0604020202020204" pitchFamily="34" charset="0"/>
              <a:buChar char="•"/>
            </a:pPr>
            <a:r>
              <a:rPr lang="en-US" sz="2400" dirty="0"/>
              <a:t>“The holding of a case ‘consists of those propositions along the chosen decisional path or paths of reasoning that (1) are actually decided, (2) are based upon the facts of the case, and (3) lead to the judgment.’” </a:t>
            </a:r>
            <a:r>
              <a:rPr lang="en-US" sz="2400" i="1" dirty="0"/>
              <a:t>Pedroza v. State, 291 So. 3d 541, 547 (Fla. 2020) </a:t>
            </a:r>
            <a:r>
              <a:rPr lang="en-US" sz="2400" dirty="0"/>
              <a:t>(citations omitted). </a:t>
            </a:r>
          </a:p>
          <a:p>
            <a:endParaRPr lang="en-US" sz="2400" dirty="0"/>
          </a:p>
          <a:p>
            <a:pPr marL="342900" indent="-342900">
              <a:buFont typeface="Arial" panose="020B0604020202020204" pitchFamily="34" charset="0"/>
              <a:buChar char="•"/>
            </a:pPr>
            <a:r>
              <a:rPr lang="en-US" sz="2400" dirty="0"/>
              <a:t>"Any statement of law in a judicial opinion that is not a holding is dictum.”</a:t>
            </a:r>
          </a:p>
          <a:p>
            <a:endParaRPr lang="en-US" sz="2400" dirty="0"/>
          </a:p>
          <a:p>
            <a:pPr marL="342900" indent="-342900">
              <a:buFont typeface="Arial" panose="020B0604020202020204" pitchFamily="34" charset="0"/>
              <a:buChar char="•"/>
            </a:pPr>
            <a:r>
              <a:rPr lang="en-US" sz="2400" dirty="0"/>
              <a:t>“While we are bound to follow all holdings of the Florida Supreme Court, we are not bound by dicta contained in the Supreme Court's opinions.”</a:t>
            </a:r>
          </a:p>
        </p:txBody>
      </p:sp>
      <p:sp>
        <p:nvSpPr>
          <p:cNvPr id="4" name="Slide Number Placeholder 3">
            <a:extLst>
              <a:ext uri="{FF2B5EF4-FFF2-40B4-BE49-F238E27FC236}">
                <a16:creationId xmlns:a16="http://schemas.microsoft.com/office/drawing/2014/main" id="{48ED07B4-196E-303F-4948-E095D09B304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25</a:t>
            </a:fld>
            <a:endParaRPr lang="en-US" dirty="0">
              <a:solidFill>
                <a:schemeClr val="tx1">
                  <a:tint val="75000"/>
                </a:schemeClr>
              </a:solidFill>
            </a:endParaRPr>
          </a:p>
        </p:txBody>
      </p:sp>
    </p:spTree>
    <p:extLst>
      <p:ext uri="{BB962C8B-B14F-4D97-AF65-F5344CB8AC3E}">
        <p14:creationId xmlns:p14="http://schemas.microsoft.com/office/powerpoint/2010/main" val="240132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CA8A08-BB4D-834A-1B83-14214B8F379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344990-38D2-4C4C-4D06-5819EA451F26}"/>
              </a:ext>
            </a:extLst>
          </p:cNvPr>
          <p:cNvSpPr>
            <a:spLocks noGrp="1"/>
          </p:cNvSpPr>
          <p:nvPr>
            <p:ph type="title"/>
          </p:nvPr>
        </p:nvSpPr>
        <p:spPr>
          <a:xfrm>
            <a:off x="264406" y="242371"/>
            <a:ext cx="2699132" cy="3922005"/>
          </a:xfrm>
        </p:spPr>
        <p:txBody>
          <a:bodyPr vert="horz" lIns="91440" tIns="45720" rIns="91440" bIns="45720" rtlCol="0" anchor="ctr">
            <a:normAutofit/>
          </a:bodyPr>
          <a:lstStyle/>
          <a:p>
            <a:pPr>
              <a:spcAft>
                <a:spcPts val="600"/>
              </a:spcAft>
            </a:pPr>
            <a:r>
              <a:rPr lang="en-US" sz="2400" i="1" kern="1200" dirty="0">
                <a:solidFill>
                  <a:srgbClr val="FFFFFF"/>
                </a:solidFill>
                <a:latin typeface="+mj-lt"/>
                <a:ea typeface="+mj-ea"/>
                <a:cs typeface="+mj-cs"/>
              </a:rPr>
              <a:t>What </a:t>
            </a:r>
            <a:r>
              <a:rPr lang="en-US" sz="2400" i="1" dirty="0">
                <a:solidFill>
                  <a:srgbClr val="FFFFFF"/>
                </a:solidFill>
              </a:rPr>
              <a:t>is Binger’s holding under Pedroza analysis?</a:t>
            </a: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24C9C5F8-DF43-E990-13F3-147D74EBAAF2}"/>
              </a:ext>
            </a:extLst>
          </p:cNvPr>
          <p:cNvSpPr txBox="1"/>
          <p:nvPr/>
        </p:nvSpPr>
        <p:spPr>
          <a:xfrm>
            <a:off x="3224896" y="0"/>
            <a:ext cx="8838574" cy="6176963"/>
          </a:xfrm>
          <a:prstGeom prst="rect">
            <a:avLst/>
          </a:prstGeom>
        </p:spPr>
        <p:txBody>
          <a:bodyPr vert="horz" lIns="91440" tIns="45720" rIns="91440" bIns="45720" rtlCol="0" anchor="ctr">
            <a:normAutofit/>
          </a:bodyPr>
          <a:lstStyle/>
          <a:p>
            <a:pPr marL="114300" defTabSz="914400">
              <a:lnSpc>
                <a:spcPct val="90000"/>
              </a:lnSpc>
            </a:pPr>
            <a:r>
              <a:rPr lang="en-US" sz="2400" dirty="0"/>
              <a:t>Applying the framework set forth in </a:t>
            </a:r>
            <a:r>
              <a:rPr lang="en-US" sz="2400" i="1" dirty="0"/>
              <a:t>Pedroza</a:t>
            </a:r>
            <a:r>
              <a:rPr lang="en-US" sz="2400" dirty="0"/>
              <a:t>, the Supreme Court's statement in </a:t>
            </a:r>
            <a:r>
              <a:rPr lang="en-US" sz="2400" i="1" dirty="0"/>
              <a:t>Binger</a:t>
            </a:r>
            <a:r>
              <a:rPr lang="en-US" sz="2400" dirty="0"/>
              <a:t> — that if the trial court finds that the undisclosed witness will not prejudice the other party after considering the factors listed in </a:t>
            </a:r>
            <a:r>
              <a:rPr lang="en-US" sz="2400" i="1" dirty="0"/>
              <a:t>Binger</a:t>
            </a:r>
            <a:r>
              <a:rPr lang="en-US" sz="2400" dirty="0"/>
              <a:t>, then the witness should be allowed to testify — was dictum.</a:t>
            </a:r>
          </a:p>
          <a:p>
            <a:pPr marL="114300" defTabSz="914400">
              <a:lnSpc>
                <a:spcPct val="90000"/>
              </a:lnSpc>
            </a:pPr>
            <a:endParaRPr lang="en-US" sz="2400" dirty="0"/>
          </a:p>
          <a:p>
            <a:pPr defTabSz="914400">
              <a:lnSpc>
                <a:spcPct val="90000"/>
              </a:lnSpc>
            </a:pPr>
            <a:r>
              <a:rPr lang="en-US" sz="2400" dirty="0"/>
              <a:t>The facts of </a:t>
            </a:r>
            <a:r>
              <a:rPr lang="en-US" sz="2400" i="1" dirty="0"/>
              <a:t>Binger </a:t>
            </a:r>
            <a:r>
              <a:rPr lang="en-US" sz="2400" dirty="0"/>
              <a:t>were that the trial court allowed the plaintiffs to introduce testimony from a witness that the plaintiffs failed to disclose by the deadline set forth in the pretrial order. The Florida Supreme Court found that the defendant was prejudiced by the testimony of the undisclosed witness. </a:t>
            </a:r>
          </a:p>
          <a:p>
            <a:pPr defTabSz="914400">
              <a:lnSpc>
                <a:spcPct val="90000"/>
              </a:lnSpc>
            </a:pPr>
            <a:endParaRPr lang="en-US" sz="2400" dirty="0"/>
          </a:p>
          <a:p>
            <a:pPr defTabSz="914400">
              <a:lnSpc>
                <a:spcPct val="90000"/>
              </a:lnSpc>
            </a:pPr>
            <a:r>
              <a:rPr lang="en-US" sz="2400" dirty="0">
                <a:highlight>
                  <a:srgbClr val="FFFF00"/>
                </a:highlight>
              </a:rPr>
              <a:t>The issue actually decided in </a:t>
            </a:r>
            <a:r>
              <a:rPr lang="en-US" sz="2400" i="1" dirty="0">
                <a:highlight>
                  <a:srgbClr val="FFFF00"/>
                </a:highlight>
              </a:rPr>
              <a:t>Binger </a:t>
            </a:r>
            <a:r>
              <a:rPr lang="en-US" sz="2400" dirty="0">
                <a:highlight>
                  <a:srgbClr val="FFFF00"/>
                </a:highlight>
              </a:rPr>
              <a:t>— based upon its facts — was that the trial court should not have permitted the plaintiffs to introduce the undisclosed witness's testimony where the defendant would suffer prejudice from the undisclosed witness's testimony</a:t>
            </a:r>
            <a:r>
              <a:rPr lang="en-US" sz="2400" dirty="0"/>
              <a:t>.</a:t>
            </a:r>
          </a:p>
        </p:txBody>
      </p:sp>
      <p:sp>
        <p:nvSpPr>
          <p:cNvPr id="4" name="Slide Number Placeholder 3">
            <a:extLst>
              <a:ext uri="{FF2B5EF4-FFF2-40B4-BE49-F238E27FC236}">
                <a16:creationId xmlns:a16="http://schemas.microsoft.com/office/drawing/2014/main" id="{1416EC7F-2E06-D070-7CE8-F8D83CCCD129}"/>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26</a:t>
            </a:fld>
            <a:endParaRPr lang="en-US" dirty="0">
              <a:solidFill>
                <a:schemeClr val="tx1">
                  <a:tint val="75000"/>
                </a:schemeClr>
              </a:solidFill>
            </a:endParaRPr>
          </a:p>
        </p:txBody>
      </p:sp>
    </p:spTree>
    <p:extLst>
      <p:ext uri="{BB962C8B-B14F-4D97-AF65-F5344CB8AC3E}">
        <p14:creationId xmlns:p14="http://schemas.microsoft.com/office/powerpoint/2010/main" val="14870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1CB895-44CB-122F-69C7-A1D72A8F70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5F65A1-27DC-0387-CE02-0F13787B0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A823481-1FB4-AF6E-0FC4-AF518770B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5DA15-BF95-1F0A-D5A9-887860842020}"/>
              </a:ext>
            </a:extLst>
          </p:cNvPr>
          <p:cNvSpPr>
            <a:spLocks noGrp="1"/>
          </p:cNvSpPr>
          <p:nvPr>
            <p:ph type="title"/>
          </p:nvPr>
        </p:nvSpPr>
        <p:spPr>
          <a:xfrm>
            <a:off x="264405" y="242371"/>
            <a:ext cx="2797939" cy="3922005"/>
          </a:xfrm>
        </p:spPr>
        <p:txBody>
          <a:bodyPr vert="horz" lIns="91440" tIns="45720" rIns="91440" bIns="45720" rtlCol="0" anchor="ctr">
            <a:normAutofit fontScale="90000"/>
          </a:bodyPr>
          <a:lstStyle/>
          <a:p>
            <a:pPr>
              <a:spcAft>
                <a:spcPts val="600"/>
              </a:spcAft>
            </a:pPr>
            <a:r>
              <a:rPr lang="en-US" sz="2400" i="1" kern="1200" dirty="0">
                <a:solidFill>
                  <a:srgbClr val="FFFFFF"/>
                </a:solidFill>
                <a:latin typeface="+mj-lt"/>
                <a:ea typeface="+mj-ea"/>
                <a:cs typeface="+mj-cs"/>
              </a:rPr>
              <a:t>The Sixth District is inviting trial attorneys to look at intermediate appellate (DCA) inter-</a:t>
            </a:r>
            <a:r>
              <a:rPr lang="en-US" sz="2400" i="1" kern="1200" dirty="0" err="1">
                <a:solidFill>
                  <a:srgbClr val="FFFFFF"/>
                </a:solidFill>
                <a:latin typeface="+mj-lt"/>
                <a:ea typeface="+mj-ea"/>
                <a:cs typeface="+mj-cs"/>
              </a:rPr>
              <a:t>preting</a:t>
            </a:r>
            <a:r>
              <a:rPr lang="en-US" sz="2400" i="1" kern="1200" dirty="0">
                <a:solidFill>
                  <a:srgbClr val="FFFFFF"/>
                </a:solidFill>
                <a:latin typeface="+mj-lt"/>
                <a:ea typeface="+mj-ea"/>
                <a:cs typeface="+mj-cs"/>
              </a:rPr>
              <a:t> FSC decisions skeptically </a:t>
            </a: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br>
              <a:rPr lang="en-US" sz="2400" i="1"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23" name="Arc 22">
            <a:extLst>
              <a:ext uri="{FF2B5EF4-FFF2-40B4-BE49-F238E27FC236}">
                <a16:creationId xmlns:a16="http://schemas.microsoft.com/office/drawing/2014/main" id="{11AAAC4F-17D0-3F93-FB31-9FD0F1D02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757F82DD-DA10-25B3-1E09-70DC0087B76A}"/>
              </a:ext>
            </a:extLst>
          </p:cNvPr>
          <p:cNvSpPr txBox="1"/>
          <p:nvPr/>
        </p:nvSpPr>
        <p:spPr>
          <a:xfrm>
            <a:off x="3190875" y="0"/>
            <a:ext cx="8872595" cy="6176963"/>
          </a:xfrm>
          <a:prstGeom prst="rect">
            <a:avLst/>
          </a:prstGeom>
        </p:spPr>
        <p:txBody>
          <a:bodyPr vert="horz" lIns="91440" tIns="45720" rIns="91440" bIns="45720" rtlCol="0" anchor="ctr">
            <a:normAutofit fontScale="92500"/>
          </a:bodyPr>
          <a:lstStyle/>
          <a:p>
            <a:pPr indent="-228600" defTabSz="914400">
              <a:lnSpc>
                <a:spcPct val="90000"/>
              </a:lnSpc>
              <a:spcAft>
                <a:spcPts val="600"/>
              </a:spcAft>
              <a:buFont typeface="Arial" panose="020B0604020202020204" pitchFamily="34" charset="0"/>
              <a:buChar char="•"/>
            </a:pPr>
            <a:endParaRPr lang="en-US" dirty="0"/>
          </a:p>
          <a:p>
            <a:r>
              <a:rPr lang="en-US" sz="2400" dirty="0"/>
              <a:t>In sum, </a:t>
            </a:r>
            <a:r>
              <a:rPr lang="en-US" sz="2400" i="1" dirty="0"/>
              <a:t>Binger </a:t>
            </a:r>
            <a:r>
              <a:rPr lang="en-US" sz="2400" dirty="0"/>
              <a:t>concerned undisclosed witness testimony that was improperly allowed and should have been excluded due to prejudice to the other party. </a:t>
            </a:r>
          </a:p>
          <a:p>
            <a:endParaRPr lang="en-US" sz="2400" i="1" dirty="0"/>
          </a:p>
          <a:p>
            <a:r>
              <a:rPr lang="en-US" sz="2400" i="1" dirty="0"/>
              <a:t>Binger </a:t>
            </a:r>
            <a:r>
              <a:rPr lang="en-US" sz="2400" dirty="0"/>
              <a:t>did </a:t>
            </a:r>
            <a:r>
              <a:rPr lang="en-US" sz="2400" i="1" dirty="0"/>
              <a:t>not </a:t>
            </a:r>
            <a:r>
              <a:rPr lang="en-US" sz="2400" dirty="0"/>
              <a:t>concern undisclosed testimony that was improperly excluded or what the trial court should have considered before excluding undisclosed testimony. </a:t>
            </a:r>
          </a:p>
          <a:p>
            <a:endParaRPr lang="en-US" sz="2400" dirty="0"/>
          </a:p>
          <a:p>
            <a:r>
              <a:rPr lang="en-US" sz="2400" dirty="0"/>
              <a:t>Thus, per </a:t>
            </a:r>
            <a:r>
              <a:rPr lang="en-US" sz="2400" i="1" dirty="0"/>
              <a:t>Pedroza</a:t>
            </a:r>
            <a:r>
              <a:rPr lang="en-US" sz="2400" dirty="0"/>
              <a:t>, the holding of </a:t>
            </a:r>
            <a:r>
              <a:rPr lang="en-US" sz="2400" i="1" dirty="0"/>
              <a:t>Binger </a:t>
            </a:r>
            <a:r>
              <a:rPr lang="en-US" sz="2400" dirty="0"/>
              <a:t>is that where a party fails to disclose a witness by the deadline set forth in a pretrial order, the trial court must consider prejudice to the other party before exercising discretion to </a:t>
            </a:r>
            <a:r>
              <a:rPr lang="en-US" sz="2400" i="1" dirty="0"/>
              <a:t>allow </a:t>
            </a:r>
            <a:r>
              <a:rPr lang="en-US" sz="2400" dirty="0"/>
              <a:t>the testimony.</a:t>
            </a:r>
          </a:p>
          <a:p>
            <a:endParaRPr lang="en-US" sz="2400" dirty="0"/>
          </a:p>
          <a:p>
            <a:r>
              <a:rPr lang="en-US" sz="2400" dirty="0">
                <a:highlight>
                  <a:srgbClr val="FFFF00"/>
                </a:highlight>
              </a:rPr>
              <a:t>The Supreme Court's statement about what a trial court should consider before </a:t>
            </a:r>
            <a:r>
              <a:rPr lang="en-US" sz="2400" i="1" dirty="0">
                <a:highlight>
                  <a:srgbClr val="FFFF00"/>
                </a:highlight>
              </a:rPr>
              <a:t>excluding </a:t>
            </a:r>
            <a:r>
              <a:rPr lang="en-US" sz="2400" dirty="0">
                <a:highlight>
                  <a:srgbClr val="FFFF00"/>
                </a:highlight>
              </a:rPr>
              <a:t>an undisclosed witness’s testimony was pure dictum</a:t>
            </a:r>
            <a:r>
              <a:rPr lang="en-US" sz="2400" dirty="0"/>
              <a:t>. Nothing about this statement led to the judgment in </a:t>
            </a:r>
            <a:r>
              <a:rPr lang="en-US" sz="2400" i="1" dirty="0"/>
              <a:t>Binger </a:t>
            </a:r>
            <a:r>
              <a:rPr lang="en-US" sz="2400" dirty="0"/>
              <a:t>and it is, therefore, not binding on this court or on trial courts.</a:t>
            </a:r>
          </a:p>
        </p:txBody>
      </p:sp>
      <p:sp>
        <p:nvSpPr>
          <p:cNvPr id="4" name="Slide Number Placeholder 3">
            <a:extLst>
              <a:ext uri="{FF2B5EF4-FFF2-40B4-BE49-F238E27FC236}">
                <a16:creationId xmlns:a16="http://schemas.microsoft.com/office/drawing/2014/main" id="{6EC1D571-8518-792B-1FF6-CA24B6F205E3}"/>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27</a:t>
            </a:fld>
            <a:endParaRPr lang="en-US" dirty="0">
              <a:solidFill>
                <a:schemeClr val="tx1">
                  <a:tint val="75000"/>
                </a:schemeClr>
              </a:solidFill>
            </a:endParaRPr>
          </a:p>
        </p:txBody>
      </p:sp>
    </p:spTree>
    <p:extLst>
      <p:ext uri="{BB962C8B-B14F-4D97-AF65-F5344CB8AC3E}">
        <p14:creationId xmlns:p14="http://schemas.microsoft.com/office/powerpoint/2010/main" val="22580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193AC4F8-C4E5-7EA7-6839-C4F62F43355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CCED64E-E089-AA92-9019-E282C67F5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2E989-79A2-D69E-4926-811BFFF97177}"/>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spcAft>
                <a:spcPts val="600"/>
              </a:spcAft>
            </a:pPr>
            <a:r>
              <a:rPr lang="en-US" sz="4800" dirty="0"/>
              <a:t>Why</a:t>
            </a:r>
            <a:r>
              <a:rPr lang="en-US" sz="4800" i="1" dirty="0"/>
              <a:t> Binger </a:t>
            </a:r>
            <a:r>
              <a:rPr lang="en-US" sz="4800" dirty="0"/>
              <a:t>is on life support</a:t>
            </a:r>
          </a:p>
        </p:txBody>
      </p:sp>
      <p:sp>
        <p:nvSpPr>
          <p:cNvPr id="14" name="sketch line">
            <a:extLst>
              <a:ext uri="{FF2B5EF4-FFF2-40B4-BE49-F238E27FC236}">
                <a16:creationId xmlns:a16="http://schemas.microsoft.com/office/drawing/2014/main" id="{A37FB066-E818-8C49-C7E7-06253856E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642B914-6DFE-709A-3F8D-C2D3813C8DC9}"/>
              </a:ext>
            </a:extLst>
          </p:cNvPr>
          <p:cNvSpPr txBox="1"/>
          <p:nvPr/>
        </p:nvSpPr>
        <p:spPr>
          <a:xfrm>
            <a:off x="5126418" y="136524"/>
            <a:ext cx="6224335" cy="6219825"/>
          </a:xfrm>
          <a:prstGeom prst="rect">
            <a:avLst/>
          </a:prstGeom>
        </p:spPr>
        <p:txBody>
          <a:bodyPr vert="horz" lIns="91440" tIns="45720" rIns="91440" bIns="45720" rtlCol="0" anchor="ctr">
            <a:normAutofit/>
          </a:bodyPr>
          <a:lstStyle/>
          <a:p>
            <a:pPr defTabSz="914400">
              <a:lnSpc>
                <a:spcPct val="90000"/>
              </a:lnSpc>
              <a:spcAft>
                <a:spcPts val="600"/>
              </a:spcAft>
            </a:pPr>
            <a:endParaRPr lang="en-US" sz="4400" dirty="0"/>
          </a:p>
          <a:p>
            <a:pPr defTabSz="914400">
              <a:lnSpc>
                <a:spcPct val="90000"/>
              </a:lnSpc>
              <a:spcAft>
                <a:spcPts val="600"/>
              </a:spcAft>
            </a:pPr>
            <a:r>
              <a:rPr lang="en-US" sz="4400" dirty="0"/>
              <a:t>Under </a:t>
            </a:r>
            <a:r>
              <a:rPr lang="en-US" sz="4400" i="1" dirty="0"/>
              <a:t>Binger’s expanded holding</a:t>
            </a:r>
            <a:r>
              <a:rPr lang="en-US" sz="4400" dirty="0"/>
              <a:t>, appellate courts would reverse and remand cases if the trial court ruled on a </a:t>
            </a:r>
            <a:r>
              <a:rPr lang="en-US" sz="4400" i="1" dirty="0"/>
              <a:t>Binger</a:t>
            </a:r>
            <a:r>
              <a:rPr lang="en-US" sz="4400" dirty="0"/>
              <a:t> motion to exclude without considering prejudice the other party.</a:t>
            </a:r>
          </a:p>
        </p:txBody>
      </p:sp>
      <p:sp>
        <p:nvSpPr>
          <p:cNvPr id="4" name="Slide Number Placeholder 3">
            <a:extLst>
              <a:ext uri="{FF2B5EF4-FFF2-40B4-BE49-F238E27FC236}">
                <a16:creationId xmlns:a16="http://schemas.microsoft.com/office/drawing/2014/main" id="{D1771FF9-4728-878E-CB4A-D578137AFB2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28</a:t>
            </a:fld>
            <a:endParaRPr lang="en-US" dirty="0">
              <a:solidFill>
                <a:schemeClr val="tx1">
                  <a:tint val="75000"/>
                </a:schemeClr>
              </a:solidFill>
            </a:endParaRPr>
          </a:p>
        </p:txBody>
      </p:sp>
    </p:spTree>
    <p:extLst>
      <p:ext uri="{BB962C8B-B14F-4D97-AF65-F5344CB8AC3E}">
        <p14:creationId xmlns:p14="http://schemas.microsoft.com/office/powerpoint/2010/main" val="10479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4793252-2A55-5C36-1549-43805024205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C564A2-001D-8DBE-B9F4-98740985A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E24E67-3E8E-3ADB-ED60-EE09F59CADBD}"/>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spcAft>
                <a:spcPts val="600"/>
              </a:spcAft>
            </a:pPr>
            <a:r>
              <a:rPr lang="en-US" sz="4800" i="1" dirty="0"/>
              <a:t>Why Binger’s expanded </a:t>
            </a:r>
            <a:r>
              <a:rPr lang="en-US" sz="4800" dirty="0"/>
              <a:t>holding is incompatible with Rule 1.200(e)(1).</a:t>
            </a:r>
          </a:p>
        </p:txBody>
      </p:sp>
      <p:sp>
        <p:nvSpPr>
          <p:cNvPr id="14" name="sketch line">
            <a:extLst>
              <a:ext uri="{FF2B5EF4-FFF2-40B4-BE49-F238E27FC236}">
                <a16:creationId xmlns:a16="http://schemas.microsoft.com/office/drawing/2014/main" id="{58AF10BE-E22B-60ED-7D00-9ED73AB36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29D95B-3F93-4052-EAA9-AD226DEAF36E}"/>
              </a:ext>
            </a:extLst>
          </p:cNvPr>
          <p:cNvSpPr txBox="1"/>
          <p:nvPr/>
        </p:nvSpPr>
        <p:spPr>
          <a:xfrm>
            <a:off x="5126418" y="552091"/>
            <a:ext cx="6224335" cy="5431536"/>
          </a:xfrm>
          <a:prstGeom prst="rect">
            <a:avLst/>
          </a:prstGeom>
        </p:spPr>
        <p:txBody>
          <a:bodyPr vert="horz" lIns="91440" tIns="45720" rIns="91440" bIns="45720" rtlCol="0" anchor="ctr">
            <a:normAutofit fontScale="85000" lnSpcReduction="10000"/>
          </a:bodyPr>
          <a:lstStyle/>
          <a:p>
            <a:pPr defTabSz="914400">
              <a:lnSpc>
                <a:spcPct val="90000"/>
              </a:lnSpc>
              <a:spcAft>
                <a:spcPts val="600"/>
              </a:spcAft>
            </a:pPr>
            <a:endParaRPr lang="en-US" sz="4400" dirty="0"/>
          </a:p>
          <a:p>
            <a:r>
              <a:rPr lang="en-US" sz="2800" dirty="0"/>
              <a:t>Simply put, the combination of these two expansions of </a:t>
            </a:r>
            <a:r>
              <a:rPr lang="en-US" sz="2800" i="1" dirty="0"/>
              <a:t>Binger </a:t>
            </a:r>
            <a:r>
              <a:rPr lang="en-US" sz="2800" dirty="0"/>
              <a:t>have made it extremely difficult for trial courts to enforce their pretrial orders in order to effectively manage civil lawsuits and prevent trial by surprise. </a:t>
            </a:r>
          </a:p>
          <a:p>
            <a:endParaRPr lang="en-US" sz="2800" dirty="0"/>
          </a:p>
          <a:p>
            <a:r>
              <a:rPr lang="en-US" sz="2800" dirty="0"/>
              <a:t>Under </a:t>
            </a:r>
            <a:r>
              <a:rPr lang="en-US" sz="2800" i="1" dirty="0"/>
              <a:t>Binger </a:t>
            </a:r>
            <a:r>
              <a:rPr lang="en-US" sz="2800" dirty="0"/>
              <a:t>as interpreted by our sister courts, </a:t>
            </a:r>
            <a:r>
              <a:rPr lang="en-US" sz="2800" dirty="0">
                <a:highlight>
                  <a:srgbClr val="FFFF00"/>
                </a:highlight>
              </a:rPr>
              <a:t>anytime a party fails to disclose a witness or a change in a witness's testimony by the deadline set forth in a pretrial order, the trial judge cannot enforce the pretrial order and exclude the undisclosed testimony without first finding that the opposing party was prejudiced by the failure to disclose</a:t>
            </a:r>
            <a:r>
              <a:rPr lang="en-US" sz="2800" dirty="0"/>
              <a:t>. </a:t>
            </a:r>
          </a:p>
        </p:txBody>
      </p:sp>
      <p:sp>
        <p:nvSpPr>
          <p:cNvPr id="4" name="Slide Number Placeholder 3">
            <a:extLst>
              <a:ext uri="{FF2B5EF4-FFF2-40B4-BE49-F238E27FC236}">
                <a16:creationId xmlns:a16="http://schemas.microsoft.com/office/drawing/2014/main" id="{59627F66-94E3-6C94-8CD7-B1F726DAFBE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29</a:t>
            </a:fld>
            <a:endParaRPr lang="en-US" dirty="0">
              <a:solidFill>
                <a:schemeClr val="tx1">
                  <a:tint val="75000"/>
                </a:schemeClr>
              </a:solidFill>
            </a:endParaRPr>
          </a:p>
        </p:txBody>
      </p:sp>
    </p:spTree>
    <p:extLst>
      <p:ext uri="{BB962C8B-B14F-4D97-AF65-F5344CB8AC3E}">
        <p14:creationId xmlns:p14="http://schemas.microsoft.com/office/powerpoint/2010/main" val="24320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831C76C-2892-DDA7-EEDE-D868645305A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9F7C55B-8356-525C-94B3-EE7FDDF04E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E02556-4BDD-FE14-9A75-58668662F055}"/>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Williams v. Leesburg Reg’l Med. Ctr, Inc</a:t>
            </a:r>
            <a:r>
              <a:rPr lang="en-US" sz="4600" kern="1200" dirty="0">
                <a:solidFill>
                  <a:schemeClr val="tx1"/>
                </a:solidFill>
                <a:latin typeface="+mj-lt"/>
                <a:ea typeface="+mj-ea"/>
                <a:cs typeface="+mj-cs"/>
              </a:rPr>
              <a:t>. 51 Fla. L. Weekly D191(Fla. 5th DCA Jan. 30, 2026)</a:t>
            </a:r>
          </a:p>
        </p:txBody>
      </p:sp>
      <p:sp>
        <p:nvSpPr>
          <p:cNvPr id="14" name="sketch line">
            <a:extLst>
              <a:ext uri="{FF2B5EF4-FFF2-40B4-BE49-F238E27FC236}">
                <a16:creationId xmlns:a16="http://schemas.microsoft.com/office/drawing/2014/main" id="{E702683C-0426-2B16-02BA-1C9CB3253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615374-CE34-F08D-88E1-BAFFD2AC521C}"/>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defTabSz="914400">
              <a:lnSpc>
                <a:spcPct val="90000"/>
              </a:lnSpc>
              <a:spcAft>
                <a:spcPts val="600"/>
              </a:spcAft>
            </a:pPr>
            <a:r>
              <a:rPr lang="en-US" sz="4400" dirty="0"/>
              <a:t>Affirmed the striking of all four (4) of Plaintiff’s causation experts  </a:t>
            </a:r>
          </a:p>
        </p:txBody>
      </p:sp>
      <p:sp>
        <p:nvSpPr>
          <p:cNvPr id="4" name="Slide Number Placeholder 3">
            <a:extLst>
              <a:ext uri="{FF2B5EF4-FFF2-40B4-BE49-F238E27FC236}">
                <a16:creationId xmlns:a16="http://schemas.microsoft.com/office/drawing/2014/main" id="{C93385F6-8581-D4A0-B8A6-E7FAF0D2C35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3</a:t>
            </a:fld>
            <a:endParaRPr lang="en-US" dirty="0">
              <a:solidFill>
                <a:schemeClr val="tx1">
                  <a:tint val="75000"/>
                </a:schemeClr>
              </a:solidFill>
            </a:endParaRPr>
          </a:p>
        </p:txBody>
      </p:sp>
    </p:spTree>
    <p:extLst>
      <p:ext uri="{BB962C8B-B14F-4D97-AF65-F5344CB8AC3E}">
        <p14:creationId xmlns:p14="http://schemas.microsoft.com/office/powerpoint/2010/main" val="28989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58162EB-5BD5-E6C8-C5F4-3FC33144E5C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B399810-4DC7-5D51-AE05-C6C8245A8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BDEB27-925B-ACAA-EE08-FF8D85EC9769}"/>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spcAft>
                <a:spcPts val="600"/>
              </a:spcAft>
            </a:pPr>
            <a:r>
              <a:rPr lang="en-US" sz="4800" i="1" dirty="0"/>
              <a:t>Why Binger’s expanded </a:t>
            </a:r>
            <a:r>
              <a:rPr lang="en-US" sz="4800" dirty="0"/>
              <a:t>holding is incompatible with Rule 1.200(e)(1).</a:t>
            </a:r>
          </a:p>
        </p:txBody>
      </p:sp>
      <p:sp>
        <p:nvSpPr>
          <p:cNvPr id="14" name="sketch line">
            <a:extLst>
              <a:ext uri="{FF2B5EF4-FFF2-40B4-BE49-F238E27FC236}">
                <a16:creationId xmlns:a16="http://schemas.microsoft.com/office/drawing/2014/main" id="{36FEB3C7-3542-E858-31AC-737460C1E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86F4F09-FFF7-691D-08FB-7175060DE1BE}"/>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defTabSz="914400">
              <a:lnSpc>
                <a:spcPct val="90000"/>
              </a:lnSpc>
              <a:spcAft>
                <a:spcPts val="600"/>
              </a:spcAft>
            </a:pPr>
            <a:endParaRPr lang="en-US" sz="4400" dirty="0"/>
          </a:p>
          <a:p>
            <a:pPr defTabSz="914400">
              <a:lnSpc>
                <a:spcPct val="90000"/>
              </a:lnSpc>
              <a:spcAft>
                <a:spcPts val="600"/>
              </a:spcAft>
            </a:pPr>
            <a:r>
              <a:rPr lang="en-US" sz="4400" i="1" dirty="0"/>
              <a:t>Rule 1.200(e)(1) </a:t>
            </a:r>
            <a:r>
              <a:rPr lang="en-US" sz="4400" dirty="0"/>
              <a:t>eliminates the requirement that the trial court find prejudice to the opposing party before it may exclude the witness. </a:t>
            </a:r>
          </a:p>
        </p:txBody>
      </p:sp>
      <p:sp>
        <p:nvSpPr>
          <p:cNvPr id="4" name="Slide Number Placeholder 3">
            <a:extLst>
              <a:ext uri="{FF2B5EF4-FFF2-40B4-BE49-F238E27FC236}">
                <a16:creationId xmlns:a16="http://schemas.microsoft.com/office/drawing/2014/main" id="{A7E4E14B-E7DF-D71C-87EA-50B931EF271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30</a:t>
            </a:fld>
            <a:endParaRPr lang="en-US" dirty="0">
              <a:solidFill>
                <a:schemeClr val="tx1">
                  <a:tint val="75000"/>
                </a:schemeClr>
              </a:solidFill>
            </a:endParaRPr>
          </a:p>
        </p:txBody>
      </p:sp>
    </p:spTree>
    <p:extLst>
      <p:ext uri="{BB962C8B-B14F-4D97-AF65-F5344CB8AC3E}">
        <p14:creationId xmlns:p14="http://schemas.microsoft.com/office/powerpoint/2010/main" val="9670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5B384386-EC47-4B84-D2DB-FAF22C9483D5}"/>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58B8B4-BD73-D279-50DD-77A870AC8093}"/>
              </a:ext>
            </a:extLst>
          </p:cNvPr>
          <p:cNvSpPr>
            <a:spLocks noGrp="1"/>
          </p:cNvSpPr>
          <p:nvPr>
            <p:ph type="title"/>
          </p:nvPr>
        </p:nvSpPr>
        <p:spPr>
          <a:xfrm>
            <a:off x="1043631" y="809898"/>
            <a:ext cx="10173010" cy="1554480"/>
          </a:xfrm>
        </p:spPr>
        <p:txBody>
          <a:bodyPr vert="horz" lIns="91440" tIns="45720" rIns="91440" bIns="45720" rtlCol="0" anchor="ctr">
            <a:normAutofit fontScale="90000"/>
          </a:bodyPr>
          <a:lstStyle/>
          <a:p>
            <a:r>
              <a:rPr lang="en-US" sz="3700" i="1" kern="1200" dirty="0">
                <a:solidFill>
                  <a:schemeClr val="tx1"/>
                </a:solidFill>
                <a:latin typeface="+mj-lt"/>
                <a:ea typeface="+mj-ea"/>
                <a:cs typeface="+mj-cs"/>
              </a:rPr>
              <a:t>Binger’s expanded holding </a:t>
            </a:r>
            <a:r>
              <a:rPr lang="en-US" sz="3700" kern="1200" dirty="0">
                <a:solidFill>
                  <a:schemeClr val="tx1"/>
                </a:solidFill>
                <a:latin typeface="+mj-lt"/>
                <a:ea typeface="+mj-ea"/>
                <a:cs typeface="+mj-cs"/>
              </a:rPr>
              <a:t>ignores the part </a:t>
            </a:r>
            <a:r>
              <a:rPr lang="en-US" sz="3700" dirty="0"/>
              <a:t>in </a:t>
            </a:r>
            <a:r>
              <a:rPr lang="en-US" sz="3700" i="1" dirty="0"/>
              <a:t>Binger</a:t>
            </a:r>
            <a:r>
              <a:rPr lang="en-US" sz="3700" dirty="0"/>
              <a:t> </a:t>
            </a:r>
            <a:r>
              <a:rPr lang="en-US" sz="3700" kern="1200" dirty="0">
                <a:solidFill>
                  <a:schemeClr val="tx1"/>
                </a:solidFill>
                <a:latin typeface="+mj-lt"/>
                <a:ea typeface="+mj-ea"/>
                <a:cs typeface="+mj-cs"/>
              </a:rPr>
              <a:t>where it states “pretrial orders must be strictly enforced”</a:t>
            </a:r>
          </a:p>
        </p:txBody>
      </p:sp>
      <p:cxnSp>
        <p:nvCxnSpPr>
          <p:cNvPr id="40" name="Straight Connector 3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3CA645-0DBF-9599-0C42-1BF4F751681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31</a:t>
            </a:fld>
            <a:endParaRPr lang="en-US" dirty="0">
              <a:solidFill>
                <a:schemeClr val="tx1">
                  <a:tint val="75000"/>
                </a:schemeClr>
              </a:solidFill>
            </a:endParaRPr>
          </a:p>
        </p:txBody>
      </p:sp>
      <p:graphicFrame>
        <p:nvGraphicFramePr>
          <p:cNvPr id="27" name="TextBox 2">
            <a:extLst>
              <a:ext uri="{FF2B5EF4-FFF2-40B4-BE49-F238E27FC236}">
                <a16:creationId xmlns:a16="http://schemas.microsoft.com/office/drawing/2014/main" id="{EFFF01BD-977A-3EE9-AD18-FAC98A22BE40}"/>
              </a:ext>
            </a:extLst>
          </p:cNvPr>
          <p:cNvGraphicFramePr/>
          <p:nvPr>
            <p:extLst>
              <p:ext uri="{D42A27DB-BD31-4B8C-83A1-F6EECF244321}">
                <p14:modId xmlns:p14="http://schemas.microsoft.com/office/powerpoint/2010/main" val="247514768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16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53212D8-4CF1-973E-2437-086DEE4A83E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F4F6C16-5573-1132-CBD2-FF1CA3FD0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0A7BE5-25B2-AC9B-3CBA-985E8C1B476F}"/>
              </a:ext>
            </a:extLst>
          </p:cNvPr>
          <p:cNvSpPr>
            <a:spLocks noGrp="1"/>
          </p:cNvSpPr>
          <p:nvPr>
            <p:ph type="title"/>
          </p:nvPr>
        </p:nvSpPr>
        <p:spPr>
          <a:xfrm>
            <a:off x="841248" y="548640"/>
            <a:ext cx="3600860" cy="5431536"/>
          </a:xfrm>
        </p:spPr>
        <p:txBody>
          <a:bodyPr vert="horz" lIns="91440" tIns="45720" rIns="91440" bIns="45720" rtlCol="0" anchor="ctr">
            <a:normAutofit fontScale="90000"/>
          </a:bodyPr>
          <a:lstStyle/>
          <a:p>
            <a:pPr>
              <a:spcAft>
                <a:spcPts val="600"/>
              </a:spcAft>
            </a:pPr>
            <a:r>
              <a:rPr lang="en-US" sz="4800" i="1" dirty="0"/>
              <a:t>Rule 1.200 is patterned from </a:t>
            </a:r>
            <a:r>
              <a:rPr lang="en-US" sz="4800" i="1" dirty="0" err="1"/>
              <a:t>F.R.Civ.P</a:t>
            </a:r>
            <a:r>
              <a:rPr lang="en-US" sz="4800" i="1" dirty="0"/>
              <a:t>. 16 so move to modify pretrial deadlines as soon as you have “good cause”</a:t>
            </a:r>
            <a:endParaRPr lang="en-US" sz="4800" dirty="0"/>
          </a:p>
        </p:txBody>
      </p:sp>
      <p:sp>
        <p:nvSpPr>
          <p:cNvPr id="14" name="sketch line">
            <a:extLst>
              <a:ext uri="{FF2B5EF4-FFF2-40B4-BE49-F238E27FC236}">
                <a16:creationId xmlns:a16="http://schemas.microsoft.com/office/drawing/2014/main" id="{17F0D815-3A99-7B98-49B4-B25A4F7BA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82F25D-FF70-6C92-387C-CD7651B12419}"/>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defTabSz="914400">
              <a:lnSpc>
                <a:spcPct val="90000"/>
              </a:lnSpc>
              <a:spcAft>
                <a:spcPts val="600"/>
              </a:spcAft>
            </a:pPr>
            <a:endParaRPr lang="en-US" sz="4400" dirty="0"/>
          </a:p>
        </p:txBody>
      </p:sp>
      <p:sp>
        <p:nvSpPr>
          <p:cNvPr id="4" name="Slide Number Placeholder 3">
            <a:extLst>
              <a:ext uri="{FF2B5EF4-FFF2-40B4-BE49-F238E27FC236}">
                <a16:creationId xmlns:a16="http://schemas.microsoft.com/office/drawing/2014/main" id="{87952E3B-EBD3-3851-51BD-674C85D0B6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32</a:t>
            </a:fld>
            <a:endParaRPr lang="en-US" dirty="0">
              <a:solidFill>
                <a:schemeClr val="tx1">
                  <a:tint val="75000"/>
                </a:schemeClr>
              </a:solidFill>
            </a:endParaRPr>
          </a:p>
        </p:txBody>
      </p:sp>
      <p:sp>
        <p:nvSpPr>
          <p:cNvPr id="6" name="TextBox 5">
            <a:extLst>
              <a:ext uri="{FF2B5EF4-FFF2-40B4-BE49-F238E27FC236}">
                <a16:creationId xmlns:a16="http://schemas.microsoft.com/office/drawing/2014/main" id="{5A3F0986-6D3C-11FE-D783-8291055D05D1}"/>
              </a:ext>
            </a:extLst>
          </p:cNvPr>
          <p:cNvSpPr txBox="1"/>
          <p:nvPr/>
        </p:nvSpPr>
        <p:spPr>
          <a:xfrm>
            <a:off x="4922197" y="428017"/>
            <a:ext cx="6847656" cy="8402300"/>
          </a:xfrm>
          <a:prstGeom prst="rect">
            <a:avLst/>
          </a:prstGeom>
          <a:noFill/>
        </p:spPr>
        <p:txBody>
          <a:bodyPr wrap="square">
            <a:spAutoFit/>
          </a:bodyPr>
          <a:lstStyle/>
          <a:p>
            <a:r>
              <a:rPr lang="en-US" sz="2000" dirty="0"/>
              <a:t>Must show “good cause” to modify pretrial deadlines</a:t>
            </a:r>
          </a:p>
          <a:p>
            <a:endParaRPr lang="en-US" sz="2000" dirty="0"/>
          </a:p>
          <a:p>
            <a:r>
              <a:rPr lang="en-US" sz="2000" dirty="0"/>
              <a:t>This requires a showing that the party cannot meet deadlines despite diligence of the party seeking the extension</a:t>
            </a:r>
          </a:p>
          <a:p>
            <a:endParaRPr lang="en-US" sz="2000" dirty="0"/>
          </a:p>
          <a:p>
            <a:r>
              <a:rPr lang="en-US" sz="2000" dirty="0"/>
              <a:t>Scheduling orders "control the subsequent course of the action unless modified by a subsequent order," </a:t>
            </a:r>
            <a:r>
              <a:rPr lang="en-US" sz="2000" dirty="0" err="1"/>
              <a:t>Fed.R.Civ.P</a:t>
            </a:r>
            <a:r>
              <a:rPr lang="en-US" sz="2000" dirty="0"/>
              <a:t>. 16(e), and may be modified only "upon a showing of good cause." </a:t>
            </a:r>
            <a:r>
              <a:rPr lang="en-US" sz="2000" dirty="0" err="1"/>
              <a:t>Fed.R.Civ.P</a:t>
            </a:r>
            <a:r>
              <a:rPr lang="en-US" sz="2000" dirty="0"/>
              <a:t>. 16(b). </a:t>
            </a:r>
            <a:r>
              <a:rPr lang="en-US" sz="2000" dirty="0">
                <a:highlight>
                  <a:srgbClr val="FFFF00"/>
                </a:highlight>
              </a:rPr>
              <a:t>This good cause standard precludes modification unless the schedule cannot "be met despite the diligence of the party seeking the extension</a:t>
            </a:r>
            <a:r>
              <a:rPr lang="en-US" sz="2000" dirty="0"/>
              <a:t>." </a:t>
            </a:r>
            <a:r>
              <a:rPr lang="en-US" sz="2000" dirty="0" err="1"/>
              <a:t>Fed.R.Civ.P</a:t>
            </a:r>
            <a:r>
              <a:rPr lang="en-US" sz="2000" dirty="0"/>
              <a:t>. 16 advisory committee's note; see also </a:t>
            </a:r>
            <a:r>
              <a:rPr lang="en-US" sz="2000" i="1" dirty="0"/>
              <a:t>Johnson v. Mammoth Recreations, Inc</a:t>
            </a:r>
            <a:r>
              <a:rPr lang="en-US" sz="2000" dirty="0"/>
              <a:t>., 975 F.2d 604, 609 (9th Cir.1992) ("If [a] party was not diligent, the [good cause] inquiry should end.").</a:t>
            </a:r>
          </a:p>
          <a:p>
            <a:endParaRPr lang="en-US" sz="2000" dirty="0"/>
          </a:p>
          <a:p>
            <a:r>
              <a:rPr lang="en-US" sz="2000" i="1" dirty="0"/>
              <a:t>Sosa v. </a:t>
            </a:r>
            <a:r>
              <a:rPr lang="en-US" sz="2000" i="1" dirty="0" err="1"/>
              <a:t>Airprint</a:t>
            </a:r>
            <a:r>
              <a:rPr lang="en-US" sz="2000" i="1" dirty="0"/>
              <a:t> Sys</a:t>
            </a:r>
            <a:r>
              <a:rPr lang="en-US" sz="2000" dirty="0"/>
              <a:t>., 133 F. 3d 1417 (11th Cir. 1998)</a:t>
            </a:r>
          </a:p>
          <a:p>
            <a:endParaRPr lang="en-US" sz="2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9375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C84F00A-CD01-3965-1D86-61F355C848F2}"/>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F15ED1-3543-415F-BE64-60314ACFF489}"/>
              </a:ext>
            </a:extLst>
          </p:cNvPr>
          <p:cNvSpPr>
            <a:spLocks noGrp="1"/>
          </p:cNvSpPr>
          <p:nvPr>
            <p:ph type="title"/>
          </p:nvPr>
        </p:nvSpPr>
        <p:spPr>
          <a:xfrm>
            <a:off x="1383564" y="348865"/>
            <a:ext cx="9718111" cy="1576446"/>
          </a:xfrm>
        </p:spPr>
        <p:txBody>
          <a:bodyPr vert="horz" lIns="91440" tIns="45720" rIns="91440" bIns="45720" rtlCol="0" anchor="ctr">
            <a:normAutofit/>
          </a:bodyPr>
          <a:lstStyle/>
          <a:p>
            <a:pPr>
              <a:spcAft>
                <a:spcPts val="600"/>
              </a:spcAft>
            </a:pPr>
            <a:r>
              <a:rPr lang="en-US" sz="4000" i="1" kern="1200" dirty="0">
                <a:solidFill>
                  <a:srgbClr val="FFFFFF"/>
                </a:solidFill>
                <a:latin typeface="+mj-lt"/>
                <a:ea typeface="+mj-ea"/>
                <a:cs typeface="+mj-cs"/>
              </a:rPr>
              <a:t>Why Binger </a:t>
            </a:r>
            <a:r>
              <a:rPr lang="en-US" sz="4000" kern="1200" dirty="0">
                <a:solidFill>
                  <a:srgbClr val="FFFFFF"/>
                </a:solidFill>
                <a:latin typeface="+mj-lt"/>
                <a:ea typeface="+mj-ea"/>
                <a:cs typeface="+mj-cs"/>
              </a:rPr>
              <a:t>is incompatible with Rule 1.380(d)</a:t>
            </a:r>
          </a:p>
        </p:txBody>
      </p:sp>
      <p:sp>
        <p:nvSpPr>
          <p:cNvPr id="4" name="Slide Number Placeholder 3">
            <a:extLst>
              <a:ext uri="{FF2B5EF4-FFF2-40B4-BE49-F238E27FC236}">
                <a16:creationId xmlns:a16="http://schemas.microsoft.com/office/drawing/2014/main" id="{FFFBDFFE-0668-68D1-16D2-0FFCFB4F0D73}"/>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pPr>
            <a:fld id="{330EA680-D336-4FF7-8B7A-9848BB0A1C32}" type="slidenum">
              <a:rPr lang="en-US" sz="1100">
                <a:solidFill>
                  <a:schemeClr val="tx1">
                    <a:lumMod val="50000"/>
                    <a:lumOff val="50000"/>
                  </a:schemeClr>
                </a:solidFill>
              </a:rPr>
              <a:pPr defTabSz="914400">
                <a:spcAft>
                  <a:spcPts val="600"/>
                </a:spcAft>
              </a:pPr>
              <a:t>33</a:t>
            </a:fld>
            <a:endParaRPr lang="en-US" sz="1100">
              <a:solidFill>
                <a:schemeClr val="tx1">
                  <a:lumMod val="50000"/>
                  <a:lumOff val="50000"/>
                </a:schemeClr>
              </a:solidFill>
            </a:endParaRPr>
          </a:p>
        </p:txBody>
      </p:sp>
      <p:graphicFrame>
        <p:nvGraphicFramePr>
          <p:cNvPr id="27" name="TextBox 2">
            <a:extLst>
              <a:ext uri="{FF2B5EF4-FFF2-40B4-BE49-F238E27FC236}">
                <a16:creationId xmlns:a16="http://schemas.microsoft.com/office/drawing/2014/main" id="{3FFE8CB9-08B7-5143-5C17-83ACAB5FB00A}"/>
              </a:ext>
            </a:extLst>
          </p:cNvPr>
          <p:cNvGraphicFramePr/>
          <p:nvPr>
            <p:extLst>
              <p:ext uri="{D42A27DB-BD31-4B8C-83A1-F6EECF244321}">
                <p14:modId xmlns:p14="http://schemas.microsoft.com/office/powerpoint/2010/main" val="229046635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109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5D4D6ED1-9276-FB91-68EE-0F450C1605F5}"/>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FAA648D-FFD5-72B5-5384-DE24D9E57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33D077-0E28-FCB1-9CA4-7FB4A5629FE9}"/>
              </a:ext>
            </a:extLst>
          </p:cNvPr>
          <p:cNvSpPr>
            <a:spLocks noGrp="1"/>
          </p:cNvSpPr>
          <p:nvPr>
            <p:ph type="title"/>
          </p:nvPr>
        </p:nvSpPr>
        <p:spPr>
          <a:xfrm>
            <a:off x="97277" y="223737"/>
            <a:ext cx="4373163" cy="3365770"/>
          </a:xfrm>
        </p:spPr>
        <p:txBody>
          <a:bodyPr vert="horz" lIns="91440" tIns="45720" rIns="91440" bIns="45720" rtlCol="0" anchor="ctr">
            <a:normAutofit/>
          </a:bodyPr>
          <a:lstStyle/>
          <a:p>
            <a:pPr>
              <a:spcAft>
                <a:spcPts val="600"/>
              </a:spcAft>
            </a:pPr>
            <a:r>
              <a:rPr lang="en-US" sz="4800" i="1" dirty="0"/>
              <a:t>Rule 1.380(d) is patterned from </a:t>
            </a:r>
            <a:r>
              <a:rPr lang="en-US" sz="4800" i="1" dirty="0" err="1"/>
              <a:t>F.R.Civ.P</a:t>
            </a:r>
            <a:r>
              <a:rPr lang="en-US" sz="4800" i="1" dirty="0"/>
              <a:t>. 37(c)</a:t>
            </a:r>
            <a:endParaRPr lang="en-US" sz="4800" dirty="0"/>
          </a:p>
        </p:txBody>
      </p:sp>
      <p:sp>
        <p:nvSpPr>
          <p:cNvPr id="14" name="sketch line">
            <a:extLst>
              <a:ext uri="{FF2B5EF4-FFF2-40B4-BE49-F238E27FC236}">
                <a16:creationId xmlns:a16="http://schemas.microsoft.com/office/drawing/2014/main" id="{094500A3-8768-DFAB-0694-BD21E3A6B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1670D4-3E5F-C34D-7F69-BF7B64045473}"/>
              </a:ext>
            </a:extLst>
          </p:cNvPr>
          <p:cNvSpPr txBox="1"/>
          <p:nvPr/>
        </p:nvSpPr>
        <p:spPr>
          <a:xfrm>
            <a:off x="4811694" y="552091"/>
            <a:ext cx="7283028" cy="6082172"/>
          </a:xfrm>
          <a:prstGeom prst="rect">
            <a:avLst/>
          </a:prstGeom>
        </p:spPr>
        <p:txBody>
          <a:bodyPr vert="horz" lIns="91440" tIns="45720" rIns="91440" bIns="45720" rtlCol="0" anchor="ctr">
            <a:normAutofit fontScale="62500" lnSpcReduction="20000"/>
          </a:bodyPr>
          <a:lstStyle/>
          <a:p>
            <a:pPr defTabSz="914400">
              <a:lnSpc>
                <a:spcPct val="90000"/>
              </a:lnSpc>
              <a:spcAft>
                <a:spcPts val="600"/>
              </a:spcAft>
            </a:pPr>
            <a:endParaRPr lang="en-US" sz="4400" dirty="0"/>
          </a:p>
          <a:p>
            <a:pPr defTabSz="914400">
              <a:lnSpc>
                <a:spcPct val="90000"/>
              </a:lnSpc>
              <a:spcAft>
                <a:spcPts val="600"/>
              </a:spcAft>
            </a:pPr>
            <a:r>
              <a:rPr lang="en-US" sz="4400" dirty="0">
                <a:highlight>
                  <a:srgbClr val="FFFF00"/>
                </a:highlight>
              </a:rPr>
              <a:t>In evaluating whether the district court abused its discretion in excluding the testimony of a late witness under Rule 37, we consider: (1) the importance of the testimony; (2) the explanation for the failure to disclose the witness; and (3) the prejudice to the opposing party if the witness had been allowed to testify.</a:t>
            </a:r>
            <a:r>
              <a:rPr lang="en-US" sz="4400" dirty="0"/>
              <a:t> (internal citations omitted). We've held that the second and third factors, "together, can outweigh" the first. Id. In this case, the district court also considered a fourth factor -- the availability of a continuance to cure any prejudice caused by Scott's failure to disclose. (internal citations omitted). Courts have broad discretion to exclude untimely expert testimony.</a:t>
            </a:r>
          </a:p>
          <a:p>
            <a:pPr defTabSz="914400">
              <a:lnSpc>
                <a:spcPct val="90000"/>
              </a:lnSpc>
              <a:spcAft>
                <a:spcPts val="600"/>
              </a:spcAft>
            </a:pPr>
            <a:r>
              <a:rPr lang="en-US" sz="4400" i="1" dirty="0"/>
              <a:t>Scott v. Carnival Corp., 2025 WL 2402001 (11th Cir. Aug. 19, 2025)</a:t>
            </a:r>
            <a:endParaRPr lang="en-US" sz="4400" dirty="0"/>
          </a:p>
        </p:txBody>
      </p:sp>
      <p:sp>
        <p:nvSpPr>
          <p:cNvPr id="4" name="Slide Number Placeholder 3">
            <a:extLst>
              <a:ext uri="{FF2B5EF4-FFF2-40B4-BE49-F238E27FC236}">
                <a16:creationId xmlns:a16="http://schemas.microsoft.com/office/drawing/2014/main" id="{7C84554D-CAC2-8093-7655-B139BA946E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34</a:t>
            </a:fld>
            <a:endParaRPr lang="en-US" dirty="0">
              <a:solidFill>
                <a:schemeClr val="tx1">
                  <a:tint val="75000"/>
                </a:schemeClr>
              </a:solidFill>
            </a:endParaRPr>
          </a:p>
        </p:txBody>
      </p:sp>
    </p:spTree>
    <p:extLst>
      <p:ext uri="{BB962C8B-B14F-4D97-AF65-F5344CB8AC3E}">
        <p14:creationId xmlns:p14="http://schemas.microsoft.com/office/powerpoint/2010/main" val="2161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4ACC0105-1FD3-A849-7555-0578D2E9095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95BB748-F7D5-54A8-3525-CDB8C7054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EF8BBA-485E-6FBC-3797-505440B6712C}"/>
              </a:ext>
            </a:extLst>
          </p:cNvPr>
          <p:cNvSpPr>
            <a:spLocks noGrp="1"/>
          </p:cNvSpPr>
          <p:nvPr>
            <p:ph type="title"/>
          </p:nvPr>
        </p:nvSpPr>
        <p:spPr>
          <a:xfrm>
            <a:off x="841248" y="-236911"/>
            <a:ext cx="3600860" cy="5847136"/>
          </a:xfrm>
        </p:spPr>
        <p:txBody>
          <a:bodyPr vert="horz" lIns="91440" tIns="45720" rIns="91440" bIns="45720" rtlCol="0" anchor="ctr">
            <a:normAutofit/>
          </a:bodyPr>
          <a:lstStyle/>
          <a:p>
            <a:pPr>
              <a:spcAft>
                <a:spcPts val="600"/>
              </a:spcAft>
            </a:pPr>
            <a:r>
              <a:rPr lang="en-US" sz="4800" i="1" dirty="0"/>
              <a:t>A calendaring mistake is neither good cause nor substantially justified, as per Crecelius</a:t>
            </a:r>
            <a:endParaRPr lang="en-US" sz="4800" dirty="0"/>
          </a:p>
        </p:txBody>
      </p:sp>
      <p:sp>
        <p:nvSpPr>
          <p:cNvPr id="14" name="sketch line">
            <a:extLst>
              <a:ext uri="{FF2B5EF4-FFF2-40B4-BE49-F238E27FC236}">
                <a16:creationId xmlns:a16="http://schemas.microsoft.com/office/drawing/2014/main" id="{ABC7C12C-6657-6A20-3992-90F571B25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7CDF17E-95FB-99C8-6C7E-05AFFCA4D855}"/>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defTabSz="914400">
              <a:lnSpc>
                <a:spcPct val="90000"/>
              </a:lnSpc>
              <a:spcAft>
                <a:spcPts val="600"/>
              </a:spcAft>
            </a:pPr>
            <a:endParaRPr lang="en-US" sz="4400" dirty="0"/>
          </a:p>
        </p:txBody>
      </p:sp>
      <p:sp>
        <p:nvSpPr>
          <p:cNvPr id="4" name="Slide Number Placeholder 3">
            <a:extLst>
              <a:ext uri="{FF2B5EF4-FFF2-40B4-BE49-F238E27FC236}">
                <a16:creationId xmlns:a16="http://schemas.microsoft.com/office/drawing/2014/main" id="{583F17DE-FA92-05E6-9438-E179AEF364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35</a:t>
            </a:fld>
            <a:endParaRPr lang="en-US" dirty="0">
              <a:solidFill>
                <a:schemeClr val="tx1">
                  <a:tint val="75000"/>
                </a:schemeClr>
              </a:solidFill>
            </a:endParaRPr>
          </a:p>
        </p:txBody>
      </p:sp>
      <p:sp>
        <p:nvSpPr>
          <p:cNvPr id="6" name="TextBox 5">
            <a:extLst>
              <a:ext uri="{FF2B5EF4-FFF2-40B4-BE49-F238E27FC236}">
                <a16:creationId xmlns:a16="http://schemas.microsoft.com/office/drawing/2014/main" id="{99094538-EB37-4D79-D842-ACA35B1DF3F5}"/>
              </a:ext>
            </a:extLst>
          </p:cNvPr>
          <p:cNvSpPr txBox="1"/>
          <p:nvPr/>
        </p:nvSpPr>
        <p:spPr>
          <a:xfrm>
            <a:off x="4970323" y="453938"/>
            <a:ext cx="6847656" cy="8987076"/>
          </a:xfrm>
          <a:prstGeom prst="rect">
            <a:avLst/>
          </a:prstGeom>
          <a:noFill/>
        </p:spPr>
        <p:txBody>
          <a:bodyPr wrap="square">
            <a:spAutoFit/>
          </a:bodyPr>
          <a:lstStyle/>
          <a:p>
            <a:endParaRPr lang="en-US" sz="2000" dirty="0"/>
          </a:p>
          <a:p>
            <a:r>
              <a:rPr lang="en-US" sz="3600" dirty="0"/>
              <a:t>“</a:t>
            </a:r>
            <a:r>
              <a:rPr lang="en-US" sz="2800" dirty="0"/>
              <a:t>Defendant filed a response which explained that the expert witness list had been filed late because of internal office mismanagement by Defendant's counsel.” </a:t>
            </a:r>
          </a:p>
          <a:p>
            <a:endParaRPr lang="en-US" sz="2800" dirty="0"/>
          </a:p>
          <a:p>
            <a:r>
              <a:rPr lang="en-US" sz="2800" dirty="0"/>
              <a:t>“The trial court concluded that Defendant's reasons for the late disclosure did not excuse the untimeliness, and that</a:t>
            </a:r>
          </a:p>
          <a:p>
            <a:r>
              <a:rPr lang="en-US" sz="2800" dirty="0"/>
              <a:t>the circumstances of Defendant's noncompliance with expert disclosure deadlines were egregious.”</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dirty="0"/>
          </a:p>
        </p:txBody>
      </p:sp>
    </p:spTree>
    <p:extLst>
      <p:ext uri="{BB962C8B-B14F-4D97-AF65-F5344CB8AC3E}">
        <p14:creationId xmlns:p14="http://schemas.microsoft.com/office/powerpoint/2010/main" val="266002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3909-E549-498B-4D4C-41F6D47612B2}"/>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b="0" i="0" strike="noStrike" kern="1200" baseline="0" dirty="0">
                <a:solidFill>
                  <a:schemeClr val="tx1"/>
                </a:solidFill>
                <a:latin typeface="+mj-lt"/>
                <a:ea typeface="+mj-ea"/>
                <a:cs typeface="+mj-cs"/>
              </a:rPr>
              <a:t>Fin.</a:t>
            </a:r>
            <a:endParaRPr lang="en-US" sz="6000" b="1"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48CB074B-E8A6-DA8D-55DF-3D4D818DCBEA}"/>
              </a:ext>
            </a:extLst>
          </p:cNvPr>
          <p:cNvSpPr>
            <a:spLocks noGrp="1"/>
          </p:cNvSpPr>
          <p:nvPr>
            <p:ph type="sldNum" sz="quarter" idx="12"/>
          </p:nvPr>
        </p:nvSpPr>
        <p:spPr/>
        <p:txBody>
          <a:bodyPr/>
          <a:lstStyle/>
          <a:p>
            <a:fld id="{330EA680-D336-4FF7-8B7A-9848BB0A1C32}" type="slidenum">
              <a:rPr lang="en-US" smtClean="0"/>
              <a:t>36</a:t>
            </a:fld>
            <a:endParaRPr lang="en-US" dirty="0"/>
          </a:p>
        </p:txBody>
      </p:sp>
    </p:spTree>
    <p:extLst>
      <p:ext uri="{BB962C8B-B14F-4D97-AF65-F5344CB8AC3E}">
        <p14:creationId xmlns:p14="http://schemas.microsoft.com/office/powerpoint/2010/main" val="934494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DBCBDE9-4D1B-2D05-78EC-312371ACB43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ABDAB26-B3A8-907B-2FB5-415B36AB2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AE83C1-E47F-ADE1-4DC8-DFFD8EB62AA3}"/>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Williams v. Leesburg Reg’l Med. Ctr, Inc</a:t>
            </a:r>
            <a:r>
              <a:rPr lang="en-US" sz="4600" kern="1200" dirty="0">
                <a:solidFill>
                  <a:schemeClr val="tx1"/>
                </a:solidFill>
                <a:latin typeface="+mj-lt"/>
                <a:ea typeface="+mj-ea"/>
                <a:cs typeface="+mj-cs"/>
              </a:rPr>
              <a:t>. 51 Fla. L. Weekly D191(Fla. 5th DCA Jan. </a:t>
            </a:r>
            <a:r>
              <a:rPr lang="en-US" sz="4600" dirty="0"/>
              <a:t>3</a:t>
            </a:r>
            <a:r>
              <a:rPr lang="en-US" sz="4600" kern="1200" dirty="0">
                <a:solidFill>
                  <a:schemeClr val="tx1"/>
                </a:solidFill>
                <a:latin typeface="+mj-lt"/>
                <a:ea typeface="+mj-ea"/>
                <a:cs typeface="+mj-cs"/>
              </a:rPr>
              <a:t>0, 2026)</a:t>
            </a:r>
          </a:p>
        </p:txBody>
      </p:sp>
      <p:sp>
        <p:nvSpPr>
          <p:cNvPr id="14" name="sketch line">
            <a:extLst>
              <a:ext uri="{FF2B5EF4-FFF2-40B4-BE49-F238E27FC236}">
                <a16:creationId xmlns:a16="http://schemas.microsoft.com/office/drawing/2014/main" id="{62B8F7AB-7A1A-D362-8401-8B8ED16FA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1641FF4-D690-AE5E-2F58-E65BAC44A6DC}"/>
              </a:ext>
            </a:extLst>
          </p:cNvPr>
          <p:cNvSpPr txBox="1"/>
          <p:nvPr/>
        </p:nvSpPr>
        <p:spPr>
          <a:xfrm>
            <a:off x="5126418" y="552091"/>
            <a:ext cx="6224335" cy="5431536"/>
          </a:xfrm>
          <a:prstGeom prst="rect">
            <a:avLst/>
          </a:prstGeom>
        </p:spPr>
        <p:txBody>
          <a:bodyPr vert="horz" lIns="91440" tIns="45720" rIns="91440" bIns="45720" rtlCol="0" anchor="ctr">
            <a:normAutofit fontScale="77500" lnSpcReduction="20000"/>
          </a:bodyPr>
          <a:lstStyle/>
          <a:p>
            <a:pPr defTabSz="914400">
              <a:lnSpc>
                <a:spcPct val="90000"/>
              </a:lnSpc>
              <a:spcAft>
                <a:spcPts val="600"/>
              </a:spcAft>
            </a:pPr>
            <a:r>
              <a:rPr lang="en-US" sz="4400" dirty="0"/>
              <a:t>Causation issue as presented by Plaintiff and his experts: </a:t>
            </a:r>
          </a:p>
          <a:p>
            <a:pPr defTabSz="914400">
              <a:lnSpc>
                <a:spcPct val="90000"/>
              </a:lnSpc>
              <a:spcAft>
                <a:spcPts val="600"/>
              </a:spcAft>
            </a:pPr>
            <a:endParaRPr lang="en-US" sz="4400" dirty="0"/>
          </a:p>
          <a:p>
            <a:pPr defTabSz="914400">
              <a:lnSpc>
                <a:spcPct val="90000"/>
              </a:lnSpc>
              <a:spcAft>
                <a:spcPts val="600"/>
              </a:spcAft>
            </a:pPr>
            <a:r>
              <a:rPr lang="en-US" sz="4400" dirty="0"/>
              <a:t>Would the infant child have survived had antibiotics been administered on March 31, 2019 (during the last day of the first stage of pertussis), more likely than not</a:t>
            </a:r>
          </a:p>
          <a:p>
            <a:pPr defTabSz="914400">
              <a:lnSpc>
                <a:spcPct val="90000"/>
              </a:lnSpc>
              <a:spcAft>
                <a:spcPts val="600"/>
              </a:spcAft>
            </a:pPr>
            <a:endParaRPr lang="en-US" sz="4400" dirty="0"/>
          </a:p>
          <a:p>
            <a:pPr defTabSz="914400">
              <a:lnSpc>
                <a:spcPct val="90000"/>
              </a:lnSpc>
              <a:spcAft>
                <a:spcPts val="600"/>
              </a:spcAft>
            </a:pPr>
            <a:r>
              <a:rPr lang="en-US" sz="4400" dirty="0"/>
              <a:t>The infant died from pertussis (whooping cough) on April 6, 2019.</a:t>
            </a:r>
          </a:p>
          <a:p>
            <a:pPr defTabSz="914400">
              <a:lnSpc>
                <a:spcPct val="90000"/>
              </a:lnSpc>
              <a:spcAft>
                <a:spcPts val="600"/>
              </a:spcAft>
            </a:pPr>
            <a:endParaRPr lang="en-US" sz="4400" dirty="0"/>
          </a:p>
        </p:txBody>
      </p:sp>
      <p:sp>
        <p:nvSpPr>
          <p:cNvPr id="4" name="Slide Number Placeholder 3">
            <a:extLst>
              <a:ext uri="{FF2B5EF4-FFF2-40B4-BE49-F238E27FC236}">
                <a16:creationId xmlns:a16="http://schemas.microsoft.com/office/drawing/2014/main" id="{7AACC519-9A0B-40AD-6FB4-BDD1A21648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4</a:t>
            </a:fld>
            <a:endParaRPr lang="en-US" dirty="0">
              <a:solidFill>
                <a:schemeClr val="tx1">
                  <a:tint val="75000"/>
                </a:schemeClr>
              </a:solidFill>
            </a:endParaRPr>
          </a:p>
        </p:txBody>
      </p:sp>
    </p:spTree>
    <p:extLst>
      <p:ext uri="{BB962C8B-B14F-4D97-AF65-F5344CB8AC3E}">
        <p14:creationId xmlns:p14="http://schemas.microsoft.com/office/powerpoint/2010/main" val="9296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2263D49-841A-3D02-15E5-9FA8FF95FF4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9ADAECF-CA48-2DAA-B3A1-56BEF723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4238EE-F341-5977-9E4D-DD9369313028}"/>
              </a:ext>
            </a:extLst>
          </p:cNvPr>
          <p:cNvSpPr>
            <a:spLocks noGrp="1"/>
          </p:cNvSpPr>
          <p:nvPr>
            <p:ph type="title"/>
          </p:nvPr>
        </p:nvSpPr>
        <p:spPr>
          <a:xfrm>
            <a:off x="160401" y="548640"/>
            <a:ext cx="3964686"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Williams v. Leesburg Reg’l Med. Ctr, Inc</a:t>
            </a:r>
            <a:r>
              <a:rPr lang="en-US" sz="4600" kern="1200" dirty="0">
                <a:solidFill>
                  <a:schemeClr val="tx1"/>
                </a:solidFill>
                <a:latin typeface="+mj-lt"/>
                <a:ea typeface="+mj-ea"/>
                <a:cs typeface="+mj-cs"/>
              </a:rPr>
              <a:t>. 51 Fla. L. Weekly D191(Fla. 5th DCA Jan. </a:t>
            </a:r>
            <a:r>
              <a:rPr lang="en-US" sz="4600" dirty="0"/>
              <a:t>3</a:t>
            </a:r>
            <a:r>
              <a:rPr lang="en-US" sz="4600" kern="1200" dirty="0">
                <a:solidFill>
                  <a:schemeClr val="tx1"/>
                </a:solidFill>
                <a:latin typeface="+mj-lt"/>
                <a:ea typeface="+mj-ea"/>
                <a:cs typeface="+mj-cs"/>
              </a:rPr>
              <a:t>0, 2026)</a:t>
            </a:r>
          </a:p>
        </p:txBody>
      </p:sp>
      <p:sp>
        <p:nvSpPr>
          <p:cNvPr id="14" name="sketch line">
            <a:extLst>
              <a:ext uri="{FF2B5EF4-FFF2-40B4-BE49-F238E27FC236}">
                <a16:creationId xmlns:a16="http://schemas.microsoft.com/office/drawing/2014/main" id="{0E779A9B-F2AE-922F-9CCD-3E148BBAE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6E4DC22-9DC8-603B-4995-6D2587F5B209}"/>
              </a:ext>
            </a:extLst>
          </p:cNvPr>
          <p:cNvSpPr txBox="1"/>
          <p:nvPr/>
        </p:nvSpPr>
        <p:spPr>
          <a:xfrm>
            <a:off x="4793405" y="552091"/>
            <a:ext cx="7084269" cy="5431536"/>
          </a:xfrm>
          <a:prstGeom prst="rect">
            <a:avLst/>
          </a:prstGeom>
        </p:spPr>
        <p:txBody>
          <a:bodyPr vert="horz" lIns="91440" tIns="45720" rIns="91440" bIns="45720" rtlCol="0" anchor="ctr">
            <a:normAutofit fontScale="85000" lnSpcReduction="20000"/>
          </a:bodyPr>
          <a:lstStyle/>
          <a:p>
            <a:pPr defTabSz="914400">
              <a:lnSpc>
                <a:spcPct val="90000"/>
              </a:lnSpc>
              <a:spcAft>
                <a:spcPts val="600"/>
              </a:spcAft>
            </a:pPr>
            <a:r>
              <a:rPr lang="en-US" sz="4400" dirty="0"/>
              <a:t>How the trial court framed the issue in its Order Striking Experts:</a:t>
            </a:r>
          </a:p>
          <a:p>
            <a:pPr defTabSz="914400">
              <a:lnSpc>
                <a:spcPct val="90000"/>
              </a:lnSpc>
              <a:spcAft>
                <a:spcPts val="600"/>
              </a:spcAft>
            </a:pPr>
            <a:endParaRPr lang="en-US" sz="4400" dirty="0"/>
          </a:p>
          <a:p>
            <a:pPr defTabSz="914400">
              <a:lnSpc>
                <a:spcPct val="90000"/>
              </a:lnSpc>
              <a:spcAft>
                <a:spcPts val="600"/>
              </a:spcAft>
            </a:pPr>
            <a:r>
              <a:rPr lang="en-US" sz="4400" dirty="0"/>
              <a:t>“Here the issue is whether the delay of 12-24 hours to administer antibiotics more likely than not caused the death. The notion of early treatment is well within common knowledge that would be obvious to the average juror but has nothing to do with causation.”</a:t>
            </a:r>
          </a:p>
        </p:txBody>
      </p:sp>
      <p:sp>
        <p:nvSpPr>
          <p:cNvPr id="4" name="Slide Number Placeholder 3">
            <a:extLst>
              <a:ext uri="{FF2B5EF4-FFF2-40B4-BE49-F238E27FC236}">
                <a16:creationId xmlns:a16="http://schemas.microsoft.com/office/drawing/2014/main" id="{E653E5BF-840D-152F-3DC2-3CE8EEE25B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5</a:t>
            </a:fld>
            <a:endParaRPr lang="en-US" dirty="0">
              <a:solidFill>
                <a:schemeClr val="tx1">
                  <a:tint val="75000"/>
                </a:schemeClr>
              </a:solidFill>
            </a:endParaRPr>
          </a:p>
        </p:txBody>
      </p:sp>
    </p:spTree>
    <p:extLst>
      <p:ext uri="{BB962C8B-B14F-4D97-AF65-F5344CB8AC3E}">
        <p14:creationId xmlns:p14="http://schemas.microsoft.com/office/powerpoint/2010/main" val="9582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00F98F4-7071-C8A5-851E-85A042E02E4F}"/>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FC8504-9A20-5E6A-878F-F6FCD0539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ADEECF-36B8-3D18-A7DC-D0A76CB2E5EC}"/>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Williams v. Leesburg Reg’l Med. Ctr, Inc</a:t>
            </a:r>
            <a:r>
              <a:rPr lang="en-US" sz="4600" kern="1200" dirty="0">
                <a:solidFill>
                  <a:schemeClr val="tx1"/>
                </a:solidFill>
                <a:latin typeface="+mj-lt"/>
                <a:ea typeface="+mj-ea"/>
                <a:cs typeface="+mj-cs"/>
              </a:rPr>
              <a:t>. 51 Fla. L. Weekly D191(Fla. 5th DCA Jan. </a:t>
            </a:r>
            <a:r>
              <a:rPr lang="en-US" sz="4600" dirty="0"/>
              <a:t>3</a:t>
            </a:r>
            <a:r>
              <a:rPr lang="en-US" sz="4600" kern="1200" dirty="0">
                <a:solidFill>
                  <a:schemeClr val="tx1"/>
                </a:solidFill>
                <a:latin typeface="+mj-lt"/>
                <a:ea typeface="+mj-ea"/>
                <a:cs typeface="+mj-cs"/>
              </a:rPr>
              <a:t>0, 2026)</a:t>
            </a:r>
          </a:p>
        </p:txBody>
      </p:sp>
      <p:sp>
        <p:nvSpPr>
          <p:cNvPr id="14" name="sketch line">
            <a:extLst>
              <a:ext uri="{FF2B5EF4-FFF2-40B4-BE49-F238E27FC236}">
                <a16:creationId xmlns:a16="http://schemas.microsoft.com/office/drawing/2014/main" id="{4F9712AE-5E5F-597A-1691-2929FAD21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CF4F8B9-9D55-916D-35B6-1A4CF5D8478C}"/>
              </a:ext>
            </a:extLst>
          </p:cNvPr>
          <p:cNvSpPr txBox="1"/>
          <p:nvPr/>
        </p:nvSpPr>
        <p:spPr>
          <a:xfrm>
            <a:off x="5000626" y="552091"/>
            <a:ext cx="6877810" cy="6169384"/>
          </a:xfrm>
          <a:prstGeom prst="rect">
            <a:avLst/>
          </a:prstGeom>
        </p:spPr>
        <p:txBody>
          <a:bodyPr vert="horz" lIns="91440" tIns="45720" rIns="91440" bIns="45720" rtlCol="0" anchor="ctr">
            <a:normAutofit fontScale="70000" lnSpcReduction="20000"/>
          </a:bodyPr>
          <a:lstStyle/>
          <a:p>
            <a:pPr defTabSz="914400">
              <a:lnSpc>
                <a:spcPct val="90000"/>
              </a:lnSpc>
              <a:spcAft>
                <a:spcPts val="600"/>
              </a:spcAft>
            </a:pPr>
            <a:r>
              <a:rPr lang="en-US" sz="4400" dirty="0"/>
              <a:t>FN1 </a:t>
            </a:r>
          </a:p>
          <a:p>
            <a:pPr defTabSz="914400">
              <a:lnSpc>
                <a:spcPct val="90000"/>
              </a:lnSpc>
              <a:spcAft>
                <a:spcPts val="600"/>
              </a:spcAft>
            </a:pPr>
            <a:endParaRPr lang="en-US" sz="4400" dirty="0"/>
          </a:p>
          <a:p>
            <a:pPr defTabSz="914400">
              <a:lnSpc>
                <a:spcPct val="90000"/>
              </a:lnSpc>
              <a:spcAft>
                <a:spcPts val="600"/>
              </a:spcAft>
            </a:pPr>
            <a:r>
              <a:rPr lang="en-US" sz="4400" dirty="0"/>
              <a:t>To clarify, in this appeal, this Court is reviewing the opinions of the experts as to whether it is more likely than not that administering antibiotics either on March 31, 2019, when A.S. was first at Hospital, or on April 1, 2019, prior to her transfer to the second hospital, would have prevented her death. </a:t>
            </a:r>
          </a:p>
          <a:p>
            <a:pPr defTabSz="914400">
              <a:lnSpc>
                <a:spcPct val="90000"/>
              </a:lnSpc>
              <a:spcAft>
                <a:spcPts val="600"/>
              </a:spcAft>
            </a:pPr>
            <a:endParaRPr lang="en-US" sz="4400" dirty="0"/>
          </a:p>
          <a:p>
            <a:pPr defTabSz="914400">
              <a:lnSpc>
                <a:spcPct val="90000"/>
              </a:lnSpc>
              <a:spcAft>
                <a:spcPts val="600"/>
              </a:spcAft>
            </a:pPr>
            <a:r>
              <a:rPr lang="en-US" sz="4400" dirty="0"/>
              <a:t>It does not consider any opinions regarding whether Appellees should have known to administer antibiotics at either point (standard of care).</a:t>
            </a:r>
          </a:p>
        </p:txBody>
      </p:sp>
      <p:sp>
        <p:nvSpPr>
          <p:cNvPr id="4" name="Slide Number Placeholder 3">
            <a:extLst>
              <a:ext uri="{FF2B5EF4-FFF2-40B4-BE49-F238E27FC236}">
                <a16:creationId xmlns:a16="http://schemas.microsoft.com/office/drawing/2014/main" id="{1477205E-677E-4022-5A40-4E90F73571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6</a:t>
            </a:fld>
            <a:endParaRPr lang="en-US" dirty="0">
              <a:solidFill>
                <a:schemeClr val="tx1">
                  <a:tint val="75000"/>
                </a:schemeClr>
              </a:solidFill>
            </a:endParaRPr>
          </a:p>
        </p:txBody>
      </p:sp>
    </p:spTree>
    <p:extLst>
      <p:ext uri="{BB962C8B-B14F-4D97-AF65-F5344CB8AC3E}">
        <p14:creationId xmlns:p14="http://schemas.microsoft.com/office/powerpoint/2010/main" val="252417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327B5F9A-E1BD-7F36-CD58-0EA91D46F36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BAB91DB-4EBB-059E-A870-1CB852262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08D5CF-2DFF-E169-C200-F11BAF4985C5}"/>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4600" i="1" kern="1200" dirty="0">
                <a:solidFill>
                  <a:schemeClr val="tx1"/>
                </a:solidFill>
                <a:latin typeface="+mj-lt"/>
                <a:ea typeface="+mj-ea"/>
                <a:cs typeface="+mj-cs"/>
              </a:rPr>
              <a:t>Williams v. Leesburg Reg’l Med. Ctr, Inc</a:t>
            </a:r>
            <a:r>
              <a:rPr lang="en-US" sz="4600" kern="1200" dirty="0">
                <a:solidFill>
                  <a:schemeClr val="tx1"/>
                </a:solidFill>
                <a:latin typeface="+mj-lt"/>
                <a:ea typeface="+mj-ea"/>
                <a:cs typeface="+mj-cs"/>
              </a:rPr>
              <a:t>. 51 Fla. L. Weekly D191(Fla. 5th DCA </a:t>
            </a:r>
            <a:r>
              <a:rPr lang="en-US" sz="4600" dirty="0"/>
              <a:t>Jan. 30, </a:t>
            </a:r>
            <a:r>
              <a:rPr lang="en-US" sz="4600" kern="1200" dirty="0">
                <a:solidFill>
                  <a:schemeClr val="tx1"/>
                </a:solidFill>
                <a:latin typeface="+mj-lt"/>
                <a:ea typeface="+mj-ea"/>
                <a:cs typeface="+mj-cs"/>
              </a:rPr>
              <a:t>2026)</a:t>
            </a:r>
          </a:p>
        </p:txBody>
      </p:sp>
      <p:sp>
        <p:nvSpPr>
          <p:cNvPr id="14" name="sketch line">
            <a:extLst>
              <a:ext uri="{FF2B5EF4-FFF2-40B4-BE49-F238E27FC236}">
                <a16:creationId xmlns:a16="http://schemas.microsoft.com/office/drawing/2014/main" id="{D183DC84-D7F5-8BFC-6EA1-4C9071E32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BFA2447-1EDF-4783-269F-F4F3DEBB9E61}"/>
              </a:ext>
            </a:extLst>
          </p:cNvPr>
          <p:cNvSpPr txBox="1"/>
          <p:nvPr/>
        </p:nvSpPr>
        <p:spPr>
          <a:xfrm>
            <a:off x="5126418" y="552091"/>
            <a:ext cx="6224335" cy="5431536"/>
          </a:xfrm>
          <a:prstGeom prst="rect">
            <a:avLst/>
          </a:prstGeom>
        </p:spPr>
        <p:txBody>
          <a:bodyPr vert="horz" lIns="91440" tIns="45720" rIns="91440" bIns="45720" rtlCol="0" anchor="ctr">
            <a:normAutofit fontScale="92500" lnSpcReduction="20000"/>
          </a:bodyPr>
          <a:lstStyle/>
          <a:p>
            <a:pPr defTabSz="914400">
              <a:lnSpc>
                <a:spcPct val="90000"/>
              </a:lnSpc>
              <a:spcAft>
                <a:spcPts val="600"/>
              </a:spcAft>
            </a:pPr>
            <a:r>
              <a:rPr lang="en-US" sz="4400" dirty="0"/>
              <a:t>Two issues underlying causation: </a:t>
            </a:r>
          </a:p>
          <a:p>
            <a:pPr marL="742950" indent="-742950" defTabSz="914400">
              <a:lnSpc>
                <a:spcPct val="90000"/>
              </a:lnSpc>
              <a:spcAft>
                <a:spcPts val="600"/>
              </a:spcAft>
              <a:buAutoNum type="arabicParenR"/>
            </a:pPr>
            <a:r>
              <a:rPr lang="en-US" sz="4400" dirty="0"/>
              <a:t>Was the infant child in the catarrhal stage (first stage) of pertussis on 3/31?</a:t>
            </a:r>
          </a:p>
          <a:p>
            <a:pPr marL="742950" indent="-742950" defTabSz="914400">
              <a:lnSpc>
                <a:spcPct val="90000"/>
              </a:lnSpc>
              <a:spcAft>
                <a:spcPts val="600"/>
              </a:spcAft>
              <a:buAutoNum type="arabicParenR"/>
            </a:pPr>
            <a:r>
              <a:rPr lang="en-US" sz="4400" dirty="0"/>
              <a:t>What is the efficacy of administering antibiotics on last day of catarrhal stage in preventing death?</a:t>
            </a:r>
          </a:p>
          <a:p>
            <a:pPr defTabSz="914400">
              <a:lnSpc>
                <a:spcPct val="90000"/>
              </a:lnSpc>
              <a:spcAft>
                <a:spcPts val="600"/>
              </a:spcAft>
            </a:pPr>
            <a:endParaRPr lang="en-US" sz="4400" dirty="0"/>
          </a:p>
        </p:txBody>
      </p:sp>
      <p:sp>
        <p:nvSpPr>
          <p:cNvPr id="4" name="Slide Number Placeholder 3">
            <a:extLst>
              <a:ext uri="{FF2B5EF4-FFF2-40B4-BE49-F238E27FC236}">
                <a16:creationId xmlns:a16="http://schemas.microsoft.com/office/drawing/2014/main" id="{1936A36A-5519-12C2-DF70-9C39A27A929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tint val="75000"/>
                  </a:schemeClr>
                </a:solidFill>
              </a:rPr>
              <a:pPr defTabSz="914400">
                <a:spcAft>
                  <a:spcPts val="600"/>
                </a:spcAft>
              </a:pPr>
              <a:t>7</a:t>
            </a:fld>
            <a:endParaRPr lang="en-US" dirty="0">
              <a:solidFill>
                <a:schemeClr val="tx1">
                  <a:tint val="75000"/>
                </a:schemeClr>
              </a:solidFill>
            </a:endParaRPr>
          </a:p>
        </p:txBody>
      </p:sp>
    </p:spTree>
    <p:extLst>
      <p:ext uri="{BB962C8B-B14F-4D97-AF65-F5344CB8AC3E}">
        <p14:creationId xmlns:p14="http://schemas.microsoft.com/office/powerpoint/2010/main" val="141816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51D38DCA-9EC3-BCB8-C8E9-B71E3A867D4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Freeform: Shape 2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D1B8AD-1989-0D67-D981-A52A9618A72D}"/>
              </a:ext>
            </a:extLst>
          </p:cNvPr>
          <p:cNvSpPr>
            <a:spLocks noGrp="1"/>
          </p:cNvSpPr>
          <p:nvPr>
            <p:ph type="title"/>
          </p:nvPr>
        </p:nvSpPr>
        <p:spPr>
          <a:xfrm>
            <a:off x="128017" y="857250"/>
            <a:ext cx="2291334" cy="4830318"/>
          </a:xfrm>
        </p:spPr>
        <p:txBody>
          <a:bodyPr vert="horz" lIns="91440" tIns="45720" rIns="91440" bIns="45720" rtlCol="0" anchor="ctr">
            <a:normAutofit/>
          </a:bodyPr>
          <a:lstStyle/>
          <a:p>
            <a:r>
              <a:rPr lang="en-US" sz="4000" kern="1200" dirty="0">
                <a:solidFill>
                  <a:schemeClr val="tx1"/>
                </a:solidFill>
                <a:latin typeface="+mj-lt"/>
                <a:ea typeface="+mj-ea"/>
                <a:cs typeface="+mj-cs"/>
              </a:rPr>
              <a:t>Dr. Snow (Plaintiff’s causation expert no. 3)</a:t>
            </a:r>
          </a:p>
        </p:txBody>
      </p:sp>
      <p:sp>
        <p:nvSpPr>
          <p:cNvPr id="25" name="Rectangle 2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22EBA870-2B29-AF3B-938D-936201E45991}"/>
              </a:ext>
            </a:extLst>
          </p:cNvPr>
          <p:cNvSpPr txBox="1"/>
          <p:nvPr/>
        </p:nvSpPr>
        <p:spPr>
          <a:xfrm>
            <a:off x="2419351" y="295274"/>
            <a:ext cx="9583465" cy="6629401"/>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endParaRPr lang="en-US" sz="2400" dirty="0"/>
          </a:p>
          <a:p>
            <a:pPr indent="-228600" algn="just" defTabSz="914400">
              <a:lnSpc>
                <a:spcPct val="90000"/>
              </a:lnSpc>
              <a:spcAft>
                <a:spcPts val="600"/>
              </a:spcAft>
              <a:buFont typeface="Arial" panose="020B0604020202020204" pitchFamily="34" charset="0"/>
              <a:buChar char="•"/>
            </a:pPr>
            <a:r>
              <a:rPr lang="en-US" sz="2400" dirty="0"/>
              <a:t>Board certified in pediatric critical care medicine</a:t>
            </a:r>
          </a:p>
          <a:p>
            <a:pPr indent="-228600" algn="just" defTabSz="914400">
              <a:lnSpc>
                <a:spcPct val="90000"/>
              </a:lnSpc>
              <a:spcAft>
                <a:spcPts val="600"/>
              </a:spcAft>
              <a:buFont typeface="Arial" panose="020B0604020202020204" pitchFamily="34" charset="0"/>
              <a:buChar char="•"/>
            </a:pPr>
            <a:r>
              <a:rPr lang="en-US" sz="2400" dirty="0"/>
              <a:t> Treated eight to ten infants suffering with pertussis in her eighteen years as a physician, four of whom were under three months old, and only one who died. </a:t>
            </a:r>
          </a:p>
          <a:p>
            <a:pPr indent="-228600" algn="just" defTabSz="914400">
              <a:lnSpc>
                <a:spcPct val="90000"/>
              </a:lnSpc>
              <a:spcAft>
                <a:spcPts val="600"/>
              </a:spcAft>
              <a:buFont typeface="Arial" panose="020B0604020202020204" pitchFamily="34" charset="0"/>
              <a:buChar char="•"/>
            </a:pPr>
            <a:r>
              <a:rPr lang="en-US" sz="2400" dirty="0"/>
              <a:t>Opined that the infant was in catarrhal stage (first stage) on 3/31 and paroxysmal stage (second stage) on 4/1</a:t>
            </a:r>
          </a:p>
          <a:p>
            <a:pPr indent="-228600" algn="just" defTabSz="914400">
              <a:lnSpc>
                <a:spcPct val="90000"/>
              </a:lnSpc>
              <a:spcAft>
                <a:spcPts val="600"/>
              </a:spcAft>
              <a:buFont typeface="Arial" panose="020B0604020202020204" pitchFamily="34" charset="0"/>
              <a:buChar char="•"/>
            </a:pPr>
            <a:r>
              <a:rPr lang="en-US" sz="2400" dirty="0"/>
              <a:t>Cited medical literature that concluded antibiotics only limit the </a:t>
            </a:r>
          </a:p>
          <a:p>
            <a:pPr algn="just" defTabSz="914400">
              <a:lnSpc>
                <a:spcPct val="90000"/>
              </a:lnSpc>
              <a:spcAft>
                <a:spcPts val="600"/>
              </a:spcAft>
            </a:pPr>
            <a:r>
              <a:rPr lang="en-US" sz="2400" dirty="0"/>
              <a:t>severity of pertussis if given in the catarrhal stage (first stage)</a:t>
            </a:r>
          </a:p>
          <a:p>
            <a:pPr indent="-342900" algn="just" defTabSz="914400">
              <a:lnSpc>
                <a:spcPct val="90000"/>
              </a:lnSpc>
              <a:spcAft>
                <a:spcPts val="600"/>
              </a:spcAft>
              <a:buFont typeface="Arial" panose="020B0604020202020204" pitchFamily="34" charset="0"/>
              <a:buChar char="•"/>
            </a:pPr>
            <a:r>
              <a:rPr lang="en-US" sz="2400" dirty="0"/>
              <a:t>Testified that administration of antibiotics will eliminate the pertussis bacteria in the airways of vaccinated adults within 48 hours (infant was not vaccinated)</a:t>
            </a:r>
          </a:p>
          <a:p>
            <a:pPr indent="-342900" algn="just" defTabSz="914400">
              <a:lnSpc>
                <a:spcPct val="90000"/>
              </a:lnSpc>
              <a:spcAft>
                <a:spcPts val="600"/>
              </a:spcAft>
              <a:buFont typeface="Arial" panose="020B0604020202020204" pitchFamily="34" charset="0"/>
              <a:buChar char="•"/>
            </a:pPr>
            <a:r>
              <a:rPr lang="en-US" sz="2400" dirty="0"/>
              <a:t>“Because death is tied to the presence of toxins released by the pertussis bacteria, the earlier the antibiotics are administered, the more likely they are to kill the bacteria before they can produce enough toxins and have an impact on the outcome.”</a:t>
            </a:r>
          </a:p>
          <a:p>
            <a:pPr algn="just" defTabSz="914400">
              <a:lnSpc>
                <a:spcPct val="90000"/>
              </a:lnSpc>
              <a:spcAft>
                <a:spcPts val="600"/>
              </a:spcAft>
            </a:pPr>
            <a:endParaRPr lang="en-US" sz="2400" dirty="0"/>
          </a:p>
          <a:p>
            <a:pPr marL="342900" indent="-342900" algn="just" defTabSz="914400">
              <a:lnSpc>
                <a:spcPct val="90000"/>
              </a:lnSpc>
              <a:spcAft>
                <a:spcPts val="600"/>
              </a:spcAft>
              <a:buFont typeface="Arial" panose="020B0604020202020204" pitchFamily="34" charset="0"/>
              <a:buChar char="•"/>
            </a:pPr>
            <a:endParaRPr lang="en-US" sz="2000" dirty="0"/>
          </a:p>
          <a:p>
            <a:pPr algn="just" defTabSz="914400">
              <a:lnSpc>
                <a:spcPct val="90000"/>
              </a:lnSpc>
              <a:spcAft>
                <a:spcPts val="600"/>
              </a:spcAft>
            </a:pPr>
            <a:endParaRPr lang="en-US" sz="2000" dirty="0"/>
          </a:p>
          <a:p>
            <a:pPr defTabSz="914400">
              <a:lnSpc>
                <a:spcPct val="90000"/>
              </a:lnSpc>
              <a:spcAft>
                <a:spcPts val="600"/>
              </a:spcAft>
            </a:pPr>
            <a:endParaRPr lang="en-US" sz="2000" dirty="0"/>
          </a:p>
        </p:txBody>
      </p:sp>
      <p:sp>
        <p:nvSpPr>
          <p:cNvPr id="4" name="Slide Number Placeholder 3">
            <a:extLst>
              <a:ext uri="{FF2B5EF4-FFF2-40B4-BE49-F238E27FC236}">
                <a16:creationId xmlns:a16="http://schemas.microsoft.com/office/drawing/2014/main" id="{3A976076-D32E-FDCF-3D5C-938D21583AC4}"/>
              </a:ext>
            </a:extLst>
          </p:cNvPr>
          <p:cNvSpPr>
            <a:spLocks noGrp="1"/>
          </p:cNvSpPr>
          <p:nvPr>
            <p:ph type="sldNum" sz="quarter" idx="12"/>
          </p:nvPr>
        </p:nvSpPr>
        <p:spPr>
          <a:xfrm>
            <a:off x="10351362" y="6356350"/>
            <a:ext cx="1002437"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lumMod val="50000"/>
                    <a:lumOff val="50000"/>
                  </a:schemeClr>
                </a:solidFill>
              </a:rPr>
              <a:pPr defTabSz="914400">
                <a:spcAft>
                  <a:spcPts val="600"/>
                </a:spcAft>
              </a:pPr>
              <a:t>8</a:t>
            </a:fld>
            <a:endParaRPr lang="en-US" dirty="0">
              <a:solidFill>
                <a:schemeClr val="tx1">
                  <a:lumMod val="50000"/>
                  <a:lumOff val="50000"/>
                </a:schemeClr>
              </a:solidFill>
            </a:endParaRPr>
          </a:p>
        </p:txBody>
      </p:sp>
    </p:spTree>
    <p:extLst>
      <p:ext uri="{BB962C8B-B14F-4D97-AF65-F5344CB8AC3E}">
        <p14:creationId xmlns:p14="http://schemas.microsoft.com/office/powerpoint/2010/main" val="159789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F3BE0FDB-2EF3-9791-A761-6ED28BB2BCF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5CD960C-7692-D9E2-275F-73CA5C101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Freeform: Shape 20">
            <a:extLst>
              <a:ext uri="{FF2B5EF4-FFF2-40B4-BE49-F238E27FC236}">
                <a16:creationId xmlns:a16="http://schemas.microsoft.com/office/drawing/2014/main" id="{62509C66-9563-B7BA-34A0-F698E596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E0BEE497-857E-F639-191F-AD43F90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9A7A2C-27BB-96BD-F01D-621FFE362D0B}"/>
              </a:ext>
            </a:extLst>
          </p:cNvPr>
          <p:cNvSpPr>
            <a:spLocks noGrp="1"/>
          </p:cNvSpPr>
          <p:nvPr>
            <p:ph type="title"/>
          </p:nvPr>
        </p:nvSpPr>
        <p:spPr>
          <a:xfrm>
            <a:off x="128017" y="857250"/>
            <a:ext cx="2424684" cy="4830318"/>
          </a:xfrm>
        </p:spPr>
        <p:txBody>
          <a:bodyPr vert="horz" lIns="91440" tIns="45720" rIns="91440" bIns="45720" rtlCol="0" anchor="ctr">
            <a:normAutofit/>
          </a:bodyPr>
          <a:lstStyle/>
          <a:p>
            <a:r>
              <a:rPr lang="en-US" sz="4000" kern="1200" dirty="0">
                <a:solidFill>
                  <a:schemeClr val="tx1"/>
                </a:solidFill>
                <a:latin typeface="+mj-lt"/>
                <a:ea typeface="+mj-ea"/>
                <a:cs typeface="+mj-cs"/>
              </a:rPr>
              <a:t>Dr. Snow (Plaintiff’s causation expert no. 3)</a:t>
            </a:r>
          </a:p>
        </p:txBody>
      </p:sp>
      <p:sp>
        <p:nvSpPr>
          <p:cNvPr id="25" name="Rectangle 24">
            <a:extLst>
              <a:ext uri="{FF2B5EF4-FFF2-40B4-BE49-F238E27FC236}">
                <a16:creationId xmlns:a16="http://schemas.microsoft.com/office/drawing/2014/main" id="{21573053-C820-5AC8-EE51-5745FD4D8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9753EA19-17E1-4A62-555D-AE38FBCBDF1C}"/>
              </a:ext>
            </a:extLst>
          </p:cNvPr>
          <p:cNvSpPr txBox="1"/>
          <p:nvPr/>
        </p:nvSpPr>
        <p:spPr>
          <a:xfrm>
            <a:off x="3302000" y="375920"/>
            <a:ext cx="8048753" cy="626872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400" dirty="0"/>
              <a:t>She did not have any medical literature determining the </a:t>
            </a:r>
          </a:p>
          <a:p>
            <a:pPr defTabSz="914400">
              <a:lnSpc>
                <a:spcPct val="90000"/>
              </a:lnSpc>
              <a:spcAft>
                <a:spcPts val="600"/>
              </a:spcAft>
            </a:pPr>
            <a:r>
              <a:rPr lang="en-US" sz="2400" dirty="0"/>
              <a:t>significance of a 24-hour delay in antibiotic administration on the last day of the catarrhal phase </a:t>
            </a:r>
          </a:p>
          <a:p>
            <a:pPr marL="342900" indent="-342900" defTabSz="914400">
              <a:lnSpc>
                <a:spcPct val="90000"/>
              </a:lnSpc>
              <a:spcAft>
                <a:spcPts val="600"/>
              </a:spcAft>
              <a:buFont typeface="Arial" panose="020B0604020202020204" pitchFamily="34" charset="0"/>
              <a:buChar char="•"/>
            </a:pPr>
            <a:r>
              <a:rPr lang="en-US" sz="2400" dirty="0"/>
              <a:t>She explained there were no studies on the impact of the antibiotics on the toxins that ultimately cause death.</a:t>
            </a:r>
          </a:p>
          <a:p>
            <a:pPr marL="342900" indent="-342900" defTabSz="914400">
              <a:lnSpc>
                <a:spcPct val="90000"/>
              </a:lnSpc>
              <a:spcAft>
                <a:spcPts val="600"/>
              </a:spcAft>
              <a:buFont typeface="Arial" panose="020B0604020202020204" pitchFamily="34" charset="0"/>
              <a:buChar char="•"/>
            </a:pPr>
            <a:r>
              <a:rPr lang="en-US" sz="2400" dirty="0"/>
              <a:t>“While Dr. Snow perhaps could have been cross-examined on the applicability of the cited studies on vaccinated adults to that of unvaccinated infants, the greater deficiency is that her opinion would not assist the jury in determining whether A.S. more likely than not would have survived if she had been given antibiotics on what Dr. Snow opined was the last day of the catarrhal stage of pertussis”</a:t>
            </a:r>
          </a:p>
          <a:p>
            <a:pPr defTabSz="914400">
              <a:lnSpc>
                <a:spcPct val="90000"/>
              </a:lnSpc>
              <a:spcAft>
                <a:spcPts val="600"/>
              </a:spcAft>
            </a:pPr>
            <a:endParaRPr lang="en-US" sz="2000" dirty="0"/>
          </a:p>
          <a:p>
            <a:pPr marL="342900" indent="-3429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endParaRPr lang="en-US" sz="2000" dirty="0"/>
          </a:p>
          <a:p>
            <a:pPr defTabSz="914400">
              <a:lnSpc>
                <a:spcPct val="90000"/>
              </a:lnSpc>
              <a:spcAft>
                <a:spcPts val="600"/>
              </a:spcAft>
            </a:pPr>
            <a:endParaRPr lang="en-US" sz="2000" dirty="0"/>
          </a:p>
        </p:txBody>
      </p:sp>
      <p:sp>
        <p:nvSpPr>
          <p:cNvPr id="4" name="Slide Number Placeholder 3">
            <a:extLst>
              <a:ext uri="{FF2B5EF4-FFF2-40B4-BE49-F238E27FC236}">
                <a16:creationId xmlns:a16="http://schemas.microsoft.com/office/drawing/2014/main" id="{6B32A86C-E793-4AC8-6B94-E05A49ADF811}"/>
              </a:ext>
            </a:extLst>
          </p:cNvPr>
          <p:cNvSpPr>
            <a:spLocks noGrp="1"/>
          </p:cNvSpPr>
          <p:nvPr>
            <p:ph type="sldNum" sz="quarter" idx="12"/>
          </p:nvPr>
        </p:nvSpPr>
        <p:spPr>
          <a:xfrm>
            <a:off x="10351362" y="6356350"/>
            <a:ext cx="1002437" cy="365125"/>
          </a:xfrm>
        </p:spPr>
        <p:txBody>
          <a:bodyPr vert="horz" lIns="91440" tIns="45720" rIns="91440" bIns="45720" rtlCol="0" anchor="ctr">
            <a:normAutofit/>
          </a:bodyPr>
          <a:lstStyle/>
          <a:p>
            <a:pPr defTabSz="914400">
              <a:spcAft>
                <a:spcPts val="600"/>
              </a:spcAft>
            </a:pPr>
            <a:fld id="{330EA680-D336-4FF7-8B7A-9848BB0A1C32}" type="slidenum">
              <a:rPr lang="en-US">
                <a:solidFill>
                  <a:schemeClr val="tx1">
                    <a:lumMod val="50000"/>
                    <a:lumOff val="50000"/>
                  </a:schemeClr>
                </a:solidFill>
              </a:rPr>
              <a:pPr defTabSz="914400">
                <a:spcAft>
                  <a:spcPts val="600"/>
                </a:spcAft>
              </a:pPr>
              <a:t>9</a:t>
            </a:fld>
            <a:endParaRPr lang="en-US" dirty="0">
              <a:solidFill>
                <a:schemeClr val="tx1">
                  <a:lumMod val="50000"/>
                  <a:lumOff val="50000"/>
                </a:schemeClr>
              </a:solidFill>
            </a:endParaRPr>
          </a:p>
        </p:txBody>
      </p:sp>
    </p:spTree>
    <p:extLst>
      <p:ext uri="{BB962C8B-B14F-4D97-AF65-F5344CB8AC3E}">
        <p14:creationId xmlns:p14="http://schemas.microsoft.com/office/powerpoint/2010/main" val="1168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3214</TotalTime>
  <Words>3894</Words>
  <Application>Microsoft Office PowerPoint</Application>
  <PresentationFormat>Widescreen</PresentationFormat>
  <Paragraphs>261</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Aptos</vt:lpstr>
      <vt:lpstr>Aptos Display</vt:lpstr>
      <vt:lpstr>Arial</vt:lpstr>
      <vt:lpstr>Calibri</vt:lpstr>
      <vt:lpstr>Office Theme</vt:lpstr>
      <vt:lpstr>PALM BEACH COUNTY JUSTICE ASSOCIATION   THE GOOD, THE BAD, AND THE UGLY:   Two recent appellate decisions that will drastically impact your personal injury practice.</vt:lpstr>
      <vt:lpstr>Williams v. Leesburg Reg’l Med. Ctr, Inc. 51 Fla. L. Weekly D191(Fla. 5th DCA Jan. 30, 2026)</vt:lpstr>
      <vt:lpstr>Williams v. Leesburg Reg’l Med. Ctr, Inc. 51 Fla. L. Weekly D191(Fla. 5th DCA Jan. 30, 2026)</vt:lpstr>
      <vt:lpstr>Williams v. Leesburg Reg’l Med. Ctr, Inc. 51 Fla. L. Weekly D191(Fla. 5th DCA Jan. 30, 2026)</vt:lpstr>
      <vt:lpstr>Williams v. Leesburg Reg’l Med. Ctr, Inc. 51 Fla. L. Weekly D191(Fla. 5th DCA Jan. 30, 2026)</vt:lpstr>
      <vt:lpstr>Williams v. Leesburg Reg’l Med. Ctr, Inc. 51 Fla. L. Weekly D191(Fla. 5th DCA Jan. 30, 2026)</vt:lpstr>
      <vt:lpstr>Williams v. Leesburg Reg’l Med. Ctr, Inc. 51 Fla. L. Weekly D191(Fla. 5th DCA Jan. 30, 2026)</vt:lpstr>
      <vt:lpstr>Dr. Snow (Plaintiff’s causation expert no. 3)</vt:lpstr>
      <vt:lpstr>Dr. Snow (Plaintiff’s causation expert no. 3)</vt:lpstr>
      <vt:lpstr>No error in concluding that Dr. Snow failed to reliably apply her method- ology to facts of the case</vt:lpstr>
      <vt:lpstr>Dr. Rimawi (Plaintiff’s causation expert no. 4)</vt:lpstr>
      <vt:lpstr>Dr. Rimawi (Plaintiff’s causation expert no. 4)</vt:lpstr>
      <vt:lpstr>Additional conclusion by the appellate court in Williams – trial court did not conflate the issues of # of hours without treatment with stage of pertussis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Crecelius v. Rizzitano, No. 6D2024-2217, 2026 WL 555031  (Fla. 6th DCA, Feb. 27, 2026)</vt:lpstr>
      <vt:lpstr>Crecelius v. Rizzitano, No. 6D2024-2217, 2026 WL 555031  (Fla. 6th DCA, Feb. 27, 2026)</vt:lpstr>
      <vt:lpstr>The Sixth District is inviting trial attorneys to look at intermediate appellate(DCA) decisions interpreting FSC opinions skeptically </vt:lpstr>
      <vt:lpstr>The Sixth District is inviting trial attorneys to look at intermediate appellate(DCA) decisions interpreting FSC opinions skeptically </vt:lpstr>
      <vt:lpstr>Determine the case  holding</vt:lpstr>
      <vt:lpstr>What is Binger’s holding under Pedroza analysis?      </vt:lpstr>
      <vt:lpstr>The Sixth District is inviting trial attorneys to look at intermediate appellate (DCA) inter-preting FSC decisions skeptically       </vt:lpstr>
      <vt:lpstr>Why Binger is on life support</vt:lpstr>
      <vt:lpstr>Why Binger’s expanded holding is incompatible with Rule 1.200(e)(1).</vt:lpstr>
      <vt:lpstr>Why Binger’s expanded holding is incompatible with Rule 1.200(e)(1).</vt:lpstr>
      <vt:lpstr>Binger’s expanded holding ignores the part in Binger where it states “pretrial orders must be strictly enforced”</vt:lpstr>
      <vt:lpstr>Rule 1.200 is patterned from F.R.Civ.P. 16 so move to modify pretrial deadlines as soon as you have “good cause”</vt:lpstr>
      <vt:lpstr>Why Binger is incompatible with Rule 1.380(d)</vt:lpstr>
      <vt:lpstr>Rule 1.380(d) is patterned from F.R.Civ.P. 37(c)</vt:lpstr>
      <vt:lpstr>A calendaring mistake is neither good cause nor substantially justified, as per Crecelius</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Brinkmann</dc:creator>
  <cp:lastModifiedBy>Timothy Kenison</cp:lastModifiedBy>
  <cp:revision>429</cp:revision>
  <dcterms:created xsi:type="dcterms:W3CDTF">2024-05-04T17:50:55Z</dcterms:created>
  <dcterms:modified xsi:type="dcterms:W3CDTF">2026-03-27T13:49:18Z</dcterms:modified>
</cp:coreProperties>
</file>