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0" r:id="rId4"/>
  </p:sldMasterIdLst>
  <p:notesMasterIdLst>
    <p:notesMasterId r:id="rId46"/>
  </p:notesMasterIdLst>
  <p:sldIdLst>
    <p:sldId id="267" r:id="rId5"/>
    <p:sldId id="266" r:id="rId6"/>
    <p:sldId id="268" r:id="rId7"/>
    <p:sldId id="301" r:id="rId8"/>
    <p:sldId id="302" r:id="rId9"/>
    <p:sldId id="303" r:id="rId10"/>
    <p:sldId id="304" r:id="rId11"/>
    <p:sldId id="306" r:id="rId12"/>
    <p:sldId id="305" r:id="rId13"/>
    <p:sldId id="309" r:id="rId14"/>
    <p:sldId id="312" r:id="rId15"/>
    <p:sldId id="310" r:id="rId16"/>
    <p:sldId id="311" r:id="rId17"/>
    <p:sldId id="314" r:id="rId18"/>
    <p:sldId id="307" r:id="rId19"/>
    <p:sldId id="320" r:id="rId20"/>
    <p:sldId id="315" r:id="rId21"/>
    <p:sldId id="316" r:id="rId22"/>
    <p:sldId id="317" r:id="rId23"/>
    <p:sldId id="318" r:id="rId24"/>
    <p:sldId id="322" r:id="rId25"/>
    <p:sldId id="323" r:id="rId26"/>
    <p:sldId id="336" r:id="rId27"/>
    <p:sldId id="319" r:id="rId28"/>
    <p:sldId id="321" r:id="rId29"/>
    <p:sldId id="328" r:id="rId30"/>
    <p:sldId id="324" r:id="rId31"/>
    <p:sldId id="327" r:id="rId32"/>
    <p:sldId id="330" r:id="rId33"/>
    <p:sldId id="334" r:id="rId34"/>
    <p:sldId id="332" r:id="rId35"/>
    <p:sldId id="335" r:id="rId36"/>
    <p:sldId id="333" r:id="rId37"/>
    <p:sldId id="339" r:id="rId38"/>
    <p:sldId id="340" r:id="rId39"/>
    <p:sldId id="342" r:id="rId40"/>
    <p:sldId id="338" r:id="rId41"/>
    <p:sldId id="326" r:id="rId42"/>
    <p:sldId id="325" r:id="rId43"/>
    <p:sldId id="337" r:id="rId44"/>
    <p:sldId id="341" r:id="rId45"/>
  </p:sldIdLst>
  <p:sldSz cx="12192000" cy="6858000"/>
  <p:notesSz cx="6858000" cy="9144000"/>
  <p:embeddedFontLst>
    <p:embeddedFont>
      <p:font typeface="Montserrat" panose="00000500000000000000" pitchFamily="2" charset="0"/>
      <p:regular r:id="rId47"/>
      <p:bold r:id="rId48"/>
      <p:italic r:id="rId49"/>
      <p:boldItalic r:id="rId50"/>
    </p:embeddedFont>
    <p:embeddedFont>
      <p:font typeface="Montserrat Black" panose="00000A00000000000000" pitchFamily="2" charset="0"/>
      <p:bold r:id="rId51"/>
      <p:boldItalic r:id="rId52"/>
    </p:embeddedFont>
    <p:embeddedFont>
      <p:font typeface="Montserrat Medium" panose="00000600000000000000" pitchFamily="2" charset="0"/>
      <p:regular r:id="rId53"/>
      <p:italic r:id="rId54"/>
    </p:embeddedFont>
    <p:embeddedFont>
      <p:font typeface="Montserrat SemiBold" panose="00000700000000000000" pitchFamily="2" charset="0"/>
      <p:bold r:id="rId55"/>
      <p:boldItalic r:id="rId5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66"/>
    <p:restoredTop sz="96327"/>
  </p:normalViewPr>
  <p:slideViewPr>
    <p:cSldViewPr snapToGrid="0">
      <p:cViewPr varScale="1">
        <p:scale>
          <a:sx n="111" d="100"/>
          <a:sy n="111" d="100"/>
        </p:scale>
        <p:origin x="60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font" Target="fonts/font9.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7.fntdata"/><Relationship Id="rId58" Type="http://schemas.openxmlformats.org/officeDocument/2006/relationships/viewProps" Target="view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font" Target="fonts/font2.fntdata"/><Relationship Id="rId56" Type="http://schemas.openxmlformats.org/officeDocument/2006/relationships/font" Target="fonts/font10.fntdata"/><Relationship Id="rId8" Type="http://schemas.openxmlformats.org/officeDocument/2006/relationships/slide" Target="slides/slide4.xml"/><Relationship Id="rId51" Type="http://schemas.openxmlformats.org/officeDocument/2006/relationships/font" Target="fonts/font5.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3.fntdata"/><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6.fntdata"/><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F99067-1A1B-4309-B437-851FD6A7AA1A}" type="datetimeFigureOut">
              <a:rPr lang="en-US" smtClean="0"/>
              <a:t>7/18/2025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152C92-5137-4D48-B917-9BA4929DC6CA}" type="slidenum">
              <a:rPr lang="en-US" smtClean="0"/>
              <a:t>‹#›</a:t>
            </a:fld>
            <a:endParaRPr lang="en-US"/>
          </a:p>
        </p:txBody>
      </p:sp>
    </p:spTree>
    <p:extLst>
      <p:ext uri="{BB962C8B-B14F-4D97-AF65-F5344CB8AC3E}">
        <p14:creationId xmlns:p14="http://schemas.microsoft.com/office/powerpoint/2010/main" val="2896319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D152C92-5137-4D48-B917-9BA4929DC6CA}" type="slidenum">
              <a:rPr lang="en-US" smtClean="0"/>
              <a:t>1</a:t>
            </a:fld>
            <a:endParaRPr lang="en-US"/>
          </a:p>
        </p:txBody>
      </p:sp>
    </p:spTree>
    <p:extLst>
      <p:ext uri="{BB962C8B-B14F-4D97-AF65-F5344CB8AC3E}">
        <p14:creationId xmlns:p14="http://schemas.microsoft.com/office/powerpoint/2010/main" val="13803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D152C92-5137-4D48-B917-9BA4929DC6CA}" type="slidenum">
              <a:rPr lang="en-US" smtClean="0"/>
              <a:t>2</a:t>
            </a:fld>
            <a:endParaRPr lang="en-US"/>
          </a:p>
        </p:txBody>
      </p:sp>
    </p:spTree>
    <p:extLst>
      <p:ext uri="{BB962C8B-B14F-4D97-AF65-F5344CB8AC3E}">
        <p14:creationId xmlns:p14="http://schemas.microsoft.com/office/powerpoint/2010/main" val="1005022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D152C92-5137-4D48-B917-9BA4929DC6CA}" type="slidenum">
              <a:rPr lang="en-US" smtClean="0"/>
              <a:t>3</a:t>
            </a:fld>
            <a:endParaRPr lang="en-US"/>
          </a:p>
        </p:txBody>
      </p:sp>
    </p:spTree>
    <p:extLst>
      <p:ext uri="{BB962C8B-B14F-4D97-AF65-F5344CB8AC3E}">
        <p14:creationId xmlns:p14="http://schemas.microsoft.com/office/powerpoint/2010/main" val="28518221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bg>
      <p:bgPr>
        <a:gradFill>
          <a:gsLst>
            <a:gs pos="50000">
              <a:srgbClr val="7F7D5A"/>
            </a:gs>
            <a:gs pos="22000">
              <a:srgbClr val="335F8C"/>
            </a:gs>
            <a:gs pos="0">
              <a:srgbClr val="004AAD"/>
            </a:gs>
            <a:gs pos="100000">
              <a:srgbClr val="E5CD93"/>
            </a:gs>
            <a:gs pos="79000">
              <a:srgbClr val="CB9B27">
                <a:alpha val="49043"/>
              </a:srgbClr>
            </a:gs>
            <a:gs pos="100000">
              <a:schemeClr val="bg1"/>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C2AAB-D611-1B35-1E74-378211ADC666}"/>
              </a:ext>
            </a:extLst>
          </p:cNvPr>
          <p:cNvSpPr>
            <a:spLocks noGrp="1"/>
          </p:cNvSpPr>
          <p:nvPr>
            <p:ph type="ctrTitle"/>
          </p:nvPr>
        </p:nvSpPr>
        <p:spPr>
          <a:xfrm>
            <a:off x="185853" y="1058553"/>
            <a:ext cx="11820293" cy="3181815"/>
          </a:xfrm>
        </p:spPr>
        <p:txBody>
          <a:bodyPr anchor="t">
            <a:normAutofit/>
          </a:bodyPr>
          <a:lstStyle>
            <a:lvl1pPr algn="ctr">
              <a:defRPr sz="7200" b="1" i="0">
                <a:solidFill>
                  <a:schemeClr val="bg1">
                    <a:lumMod val="95000"/>
                  </a:schemeClr>
                </a:solidFill>
                <a:latin typeface="Montserrat Black" pitchFamily="2" charset="77"/>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46792463-D5A3-7344-EF42-45D2DAFBFD3B}"/>
              </a:ext>
            </a:extLst>
          </p:cNvPr>
          <p:cNvSpPr>
            <a:spLocks noGrp="1"/>
          </p:cNvSpPr>
          <p:nvPr>
            <p:ph type="subTitle" idx="1"/>
          </p:nvPr>
        </p:nvSpPr>
        <p:spPr>
          <a:xfrm>
            <a:off x="185853" y="4402696"/>
            <a:ext cx="11820293" cy="1103971"/>
          </a:xfrm>
        </p:spPr>
        <p:txBody>
          <a:bodyPr/>
          <a:lstStyle>
            <a:lvl1pPr marL="0" indent="0" algn="ctr">
              <a:buNone/>
              <a:defRPr sz="2400" b="1" i="0">
                <a:solidFill>
                  <a:srgbClr val="004AAD"/>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Picture 7" descr="Text&#10;&#10;Description automatically generated with low confidence">
            <a:extLst>
              <a:ext uri="{FF2B5EF4-FFF2-40B4-BE49-F238E27FC236}">
                <a16:creationId xmlns:a16="http://schemas.microsoft.com/office/drawing/2014/main" id="{05357E11-53A3-1769-DF16-4393FCC258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92806" y="5698762"/>
            <a:ext cx="3406387" cy="967724"/>
          </a:xfrm>
          <a:prstGeom prst="rect">
            <a:avLst/>
          </a:prstGeom>
        </p:spPr>
      </p:pic>
      <p:cxnSp>
        <p:nvCxnSpPr>
          <p:cNvPr id="10" name="Straight Connector 9">
            <a:extLst>
              <a:ext uri="{FF2B5EF4-FFF2-40B4-BE49-F238E27FC236}">
                <a16:creationId xmlns:a16="http://schemas.microsoft.com/office/drawing/2014/main" id="{6EDD6358-49AC-E0F7-5784-4DF44720AD89}"/>
              </a:ext>
            </a:extLst>
          </p:cNvPr>
          <p:cNvCxnSpPr/>
          <p:nvPr userDrawn="1"/>
        </p:nvCxnSpPr>
        <p:spPr>
          <a:xfrm>
            <a:off x="185853" y="5602714"/>
            <a:ext cx="11820293"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7931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004AAD">
            <a:alpha val="25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02732-0BB5-B159-2625-5FE071EC1A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1A8827-42C5-DA0B-6DA1-8952C2CAD22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E2290417-8637-9AFF-5838-6A96F7A61C73}"/>
              </a:ext>
            </a:extLst>
          </p:cNvPr>
          <p:cNvSpPr>
            <a:spLocks noGrp="1"/>
          </p:cNvSpPr>
          <p:nvPr>
            <p:ph type="sldNum" sz="quarter" idx="12"/>
          </p:nvPr>
        </p:nvSpPr>
        <p:spPr>
          <a:xfrm>
            <a:off x="11437112" y="6356350"/>
            <a:ext cx="627888" cy="365125"/>
          </a:xfrm>
        </p:spPr>
        <p:txBody>
          <a:bodyPr/>
          <a:lstStyle>
            <a:lvl1pPr>
              <a:defRPr/>
            </a:lvl1pPr>
          </a:lstStyle>
          <a:p>
            <a:fld id="{064E34B1-5640-0947-8314-DC18763C9BC9}" type="slidenum">
              <a:rPr lang="en-US" smtClean="0"/>
              <a:pPr/>
              <a:t>‹#›</a:t>
            </a:fld>
            <a:endParaRPr lang="en-US" dirty="0"/>
          </a:p>
        </p:txBody>
      </p:sp>
      <p:pic>
        <p:nvPicPr>
          <p:cNvPr id="11" name="Picture 10" descr="Logo&#10;&#10;Description automatically generated">
            <a:extLst>
              <a:ext uri="{FF2B5EF4-FFF2-40B4-BE49-F238E27FC236}">
                <a16:creationId xmlns:a16="http://schemas.microsoft.com/office/drawing/2014/main" id="{AD7DBF61-58D1-0DC1-FBA9-F8F2034CAC1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27216"/>
          <a:stretch/>
        </p:blipFill>
        <p:spPr>
          <a:xfrm>
            <a:off x="8277854" y="6356349"/>
            <a:ext cx="3009906" cy="365125"/>
          </a:xfrm>
          <a:prstGeom prst="rect">
            <a:avLst/>
          </a:prstGeom>
        </p:spPr>
      </p:pic>
    </p:spTree>
    <p:extLst>
      <p:ext uri="{BB962C8B-B14F-4D97-AF65-F5344CB8AC3E}">
        <p14:creationId xmlns:p14="http://schemas.microsoft.com/office/powerpoint/2010/main" val="420404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a:gsLst>
            <a:gs pos="35000">
              <a:srgbClr val="66736A"/>
            </a:gs>
            <a:gs pos="16000">
              <a:srgbClr val="335F8C"/>
            </a:gs>
            <a:gs pos="0">
              <a:srgbClr val="004AAD"/>
            </a:gs>
            <a:gs pos="100000">
              <a:srgbClr val="E5CD93"/>
            </a:gs>
            <a:gs pos="69000">
              <a:srgbClr val="CB9B27">
                <a:alpha val="49043"/>
              </a:srgbClr>
            </a:gs>
            <a:gs pos="100000">
              <a:schemeClr val="bg1"/>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4092B-D3A5-023E-55D1-D95E10AC32A1}"/>
              </a:ext>
            </a:extLst>
          </p:cNvPr>
          <p:cNvSpPr>
            <a:spLocks noGrp="1"/>
          </p:cNvSpPr>
          <p:nvPr>
            <p:ph type="title"/>
          </p:nvPr>
        </p:nvSpPr>
        <p:spPr>
          <a:xfrm>
            <a:off x="831850" y="3429000"/>
            <a:ext cx="10515600" cy="1765300"/>
          </a:xfrm>
        </p:spPr>
        <p:txBody>
          <a:bodyPr anchor="t">
            <a:noAutofit/>
          </a:bodyPr>
          <a:lstStyle>
            <a:lvl1pPr>
              <a:lnSpc>
                <a:spcPct val="100000"/>
              </a:lnSpc>
              <a:defRPr sz="7200" b="1" i="0">
                <a:latin typeface="Montserrat SemiBold" pitchFamily="2" charset="77"/>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F682F59-7E70-BAD1-5B4A-63682817D015}"/>
              </a:ext>
            </a:extLst>
          </p:cNvPr>
          <p:cNvSpPr>
            <a:spLocks noGrp="1"/>
          </p:cNvSpPr>
          <p:nvPr>
            <p:ph type="body" idx="1"/>
          </p:nvPr>
        </p:nvSpPr>
        <p:spPr>
          <a:xfrm>
            <a:off x="831850" y="5745552"/>
            <a:ext cx="10515600" cy="610798"/>
          </a:xfrm>
        </p:spPr>
        <p:txBody>
          <a:bodyPr/>
          <a:lstStyle>
            <a:lvl1pPr marL="0" indent="0">
              <a:buNone/>
              <a:defRPr sz="2400" b="0" i="0">
                <a:solidFill>
                  <a:srgbClr val="004AAD"/>
                </a:solidFill>
                <a:latin typeface="Montserrat"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0D1D3AE5-3E11-E39C-2CE6-D4BE9E057AAF}"/>
              </a:ext>
            </a:extLst>
          </p:cNvPr>
          <p:cNvSpPr>
            <a:spLocks noGrp="1"/>
          </p:cNvSpPr>
          <p:nvPr>
            <p:ph type="sldNum" sz="quarter" idx="12"/>
          </p:nvPr>
        </p:nvSpPr>
        <p:spPr>
          <a:xfrm>
            <a:off x="11370216" y="6356350"/>
            <a:ext cx="682083" cy="365125"/>
          </a:xfrm>
        </p:spPr>
        <p:txBody>
          <a:bodyPr/>
          <a:lstStyle/>
          <a:p>
            <a:fld id="{C64BBB62-8BC7-594A-BED9-2B9936331841}" type="slidenum">
              <a:rPr lang="en-US" smtClean="0"/>
              <a:t>‹#›</a:t>
            </a:fld>
            <a:endParaRPr lang="en-US"/>
          </a:p>
        </p:txBody>
      </p:sp>
      <p:pic>
        <p:nvPicPr>
          <p:cNvPr id="4" name="Picture 3" descr="Logo&#10;&#10;Description automatically generated">
            <a:extLst>
              <a:ext uri="{FF2B5EF4-FFF2-40B4-BE49-F238E27FC236}">
                <a16:creationId xmlns:a16="http://schemas.microsoft.com/office/drawing/2014/main" id="{01946843-4F31-CBBB-5C3C-8BC8740B886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27216"/>
          <a:stretch/>
        </p:blipFill>
        <p:spPr>
          <a:xfrm>
            <a:off x="8265154" y="6356349"/>
            <a:ext cx="3009906" cy="365125"/>
          </a:xfrm>
          <a:prstGeom prst="rect">
            <a:avLst/>
          </a:prstGeom>
        </p:spPr>
      </p:pic>
    </p:spTree>
    <p:extLst>
      <p:ext uri="{BB962C8B-B14F-4D97-AF65-F5344CB8AC3E}">
        <p14:creationId xmlns:p14="http://schemas.microsoft.com/office/powerpoint/2010/main" val="4010637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rgbClr val="004AAD">
            <a:alpha val="25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2E830-C356-77C6-8754-80EB2E4E6A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C0FB6B-C689-8B54-FAE2-321E9D5E282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540C84-6425-1D9F-E93E-DBCD80CDF85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2CD0E4A4-7FC0-7E98-D97C-E8B3CDEDFA64}"/>
              </a:ext>
            </a:extLst>
          </p:cNvPr>
          <p:cNvSpPr>
            <a:spLocks noGrp="1"/>
          </p:cNvSpPr>
          <p:nvPr>
            <p:ph type="sldNum" sz="quarter" idx="12"/>
          </p:nvPr>
        </p:nvSpPr>
        <p:spPr>
          <a:xfrm>
            <a:off x="11353800" y="6356350"/>
            <a:ext cx="682083" cy="365125"/>
          </a:xfrm>
        </p:spPr>
        <p:txBody>
          <a:bodyPr/>
          <a:lstStyle/>
          <a:p>
            <a:fld id="{C64BBB62-8BC7-594A-BED9-2B9936331841}" type="slidenum">
              <a:rPr lang="en-US" smtClean="0"/>
              <a:t>‹#›</a:t>
            </a:fld>
            <a:endParaRPr lang="en-US"/>
          </a:p>
        </p:txBody>
      </p:sp>
      <p:pic>
        <p:nvPicPr>
          <p:cNvPr id="5" name="Picture 4" descr="Logo&#10;&#10;Description automatically generated">
            <a:extLst>
              <a:ext uri="{FF2B5EF4-FFF2-40B4-BE49-F238E27FC236}">
                <a16:creationId xmlns:a16="http://schemas.microsoft.com/office/drawing/2014/main" id="{4332860C-881C-3B46-4436-319E6EED70A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27216"/>
          <a:stretch/>
        </p:blipFill>
        <p:spPr>
          <a:xfrm>
            <a:off x="8248738" y="6356349"/>
            <a:ext cx="3009906" cy="365125"/>
          </a:xfrm>
          <a:prstGeom prst="rect">
            <a:avLst/>
          </a:prstGeom>
        </p:spPr>
      </p:pic>
    </p:spTree>
    <p:extLst>
      <p:ext uri="{BB962C8B-B14F-4D97-AF65-F5344CB8AC3E}">
        <p14:creationId xmlns:p14="http://schemas.microsoft.com/office/powerpoint/2010/main" val="3287007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rgbClr val="004AAD">
            <a:alpha val="25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A48E9-1899-C710-51BC-D9E0CA52ADD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5EDFFDD-63B7-30A0-F972-F50EEEFDED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3D516E6-4684-E120-B0D6-EC89742D040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2B3AB9-7FD0-78D2-E484-C7CB587DEB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1FA2D5C-8A74-4E8A-61E7-91C7814C0E6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B6822A55-A843-764D-56AE-84D74674D600}"/>
              </a:ext>
            </a:extLst>
          </p:cNvPr>
          <p:cNvSpPr>
            <a:spLocks noGrp="1"/>
          </p:cNvSpPr>
          <p:nvPr>
            <p:ph type="sldNum" sz="quarter" idx="12"/>
          </p:nvPr>
        </p:nvSpPr>
        <p:spPr>
          <a:xfrm>
            <a:off x="11355388" y="6356350"/>
            <a:ext cx="682083" cy="365125"/>
          </a:xfrm>
        </p:spPr>
        <p:txBody>
          <a:bodyPr/>
          <a:lstStyle/>
          <a:p>
            <a:fld id="{C64BBB62-8BC7-594A-BED9-2B9936331841}" type="slidenum">
              <a:rPr lang="en-US" smtClean="0"/>
              <a:t>‹#›</a:t>
            </a:fld>
            <a:endParaRPr lang="en-US" dirty="0"/>
          </a:p>
        </p:txBody>
      </p:sp>
      <p:pic>
        <p:nvPicPr>
          <p:cNvPr id="7" name="Picture 6" descr="Logo&#10;&#10;Description automatically generated">
            <a:extLst>
              <a:ext uri="{FF2B5EF4-FFF2-40B4-BE49-F238E27FC236}">
                <a16:creationId xmlns:a16="http://schemas.microsoft.com/office/drawing/2014/main" id="{39E1FC49-8FD4-8DCD-CB63-A571C0E26A5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27216"/>
          <a:stretch/>
        </p:blipFill>
        <p:spPr>
          <a:xfrm>
            <a:off x="8250326" y="6356349"/>
            <a:ext cx="3009906" cy="365125"/>
          </a:xfrm>
          <a:prstGeom prst="rect">
            <a:avLst/>
          </a:prstGeom>
        </p:spPr>
      </p:pic>
    </p:spTree>
    <p:extLst>
      <p:ext uri="{BB962C8B-B14F-4D97-AF65-F5344CB8AC3E}">
        <p14:creationId xmlns:p14="http://schemas.microsoft.com/office/powerpoint/2010/main" val="4216520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rgbClr val="004AAD">
            <a:alpha val="25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8C119-9067-3CC3-090A-285937816AD0}"/>
              </a:ext>
            </a:extLst>
          </p:cNvPr>
          <p:cNvSpPr>
            <a:spLocks noGrp="1"/>
          </p:cNvSpPr>
          <p:nvPr>
            <p:ph type="title"/>
          </p:nvPr>
        </p:nvSpPr>
        <p:spPr/>
        <p:txBody>
          <a:bodyPr/>
          <a:lstStyle/>
          <a:p>
            <a:r>
              <a:rPr lang="en-US"/>
              <a:t>Click to edit Master title style</a:t>
            </a:r>
          </a:p>
        </p:txBody>
      </p:sp>
      <p:pic>
        <p:nvPicPr>
          <p:cNvPr id="3" name="Picture 2" descr="Logo&#10;&#10;Description automatically generated">
            <a:extLst>
              <a:ext uri="{FF2B5EF4-FFF2-40B4-BE49-F238E27FC236}">
                <a16:creationId xmlns:a16="http://schemas.microsoft.com/office/drawing/2014/main" id="{E222C948-D934-DDB6-4EF2-1B065F000B1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27216"/>
          <a:stretch/>
        </p:blipFill>
        <p:spPr>
          <a:xfrm>
            <a:off x="8296904" y="6356349"/>
            <a:ext cx="3009906" cy="365125"/>
          </a:xfrm>
          <a:prstGeom prst="rect">
            <a:avLst/>
          </a:prstGeom>
        </p:spPr>
      </p:pic>
      <p:sp>
        <p:nvSpPr>
          <p:cNvPr id="4" name="Slide Number Placeholder 8">
            <a:extLst>
              <a:ext uri="{FF2B5EF4-FFF2-40B4-BE49-F238E27FC236}">
                <a16:creationId xmlns:a16="http://schemas.microsoft.com/office/drawing/2014/main" id="{9306EA25-7508-36AF-52AE-FEF49E67D953}"/>
              </a:ext>
            </a:extLst>
          </p:cNvPr>
          <p:cNvSpPr>
            <a:spLocks noGrp="1"/>
          </p:cNvSpPr>
          <p:nvPr>
            <p:ph type="sldNum" sz="quarter" idx="12"/>
          </p:nvPr>
        </p:nvSpPr>
        <p:spPr>
          <a:xfrm>
            <a:off x="11401966" y="6356350"/>
            <a:ext cx="682083" cy="365125"/>
          </a:xfrm>
        </p:spPr>
        <p:txBody>
          <a:bodyPr/>
          <a:lstStyle/>
          <a:p>
            <a:fld id="{C64BBB62-8BC7-594A-BED9-2B9936331841}" type="slidenum">
              <a:rPr lang="en-US" smtClean="0"/>
              <a:t>‹#›</a:t>
            </a:fld>
            <a:endParaRPr lang="en-US" dirty="0"/>
          </a:p>
        </p:txBody>
      </p:sp>
    </p:spTree>
    <p:extLst>
      <p:ext uri="{BB962C8B-B14F-4D97-AF65-F5344CB8AC3E}">
        <p14:creationId xmlns:p14="http://schemas.microsoft.com/office/powerpoint/2010/main" val="4091183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004AAD">
            <a:alpha val="25000"/>
          </a:srgbClr>
        </a:solidFill>
        <a:effectLst/>
      </p:bgPr>
    </p:bg>
    <p:spTree>
      <p:nvGrpSpPr>
        <p:cNvPr id="1" name=""/>
        <p:cNvGrpSpPr/>
        <p:nvPr/>
      </p:nvGrpSpPr>
      <p:grpSpPr>
        <a:xfrm>
          <a:off x="0" y="0"/>
          <a:ext cx="0" cy="0"/>
          <a:chOff x="0" y="0"/>
          <a:chExt cx="0" cy="0"/>
        </a:xfrm>
      </p:grpSpPr>
      <p:sp>
        <p:nvSpPr>
          <p:cNvPr id="2" name="Slide Number Placeholder 8">
            <a:extLst>
              <a:ext uri="{FF2B5EF4-FFF2-40B4-BE49-F238E27FC236}">
                <a16:creationId xmlns:a16="http://schemas.microsoft.com/office/drawing/2014/main" id="{1899E903-9DD5-2C60-9185-B83FAD4B27F5}"/>
              </a:ext>
            </a:extLst>
          </p:cNvPr>
          <p:cNvSpPr>
            <a:spLocks noGrp="1"/>
          </p:cNvSpPr>
          <p:nvPr>
            <p:ph type="sldNum" sz="quarter" idx="12"/>
          </p:nvPr>
        </p:nvSpPr>
        <p:spPr>
          <a:xfrm>
            <a:off x="11357516" y="6356350"/>
            <a:ext cx="682083" cy="365125"/>
          </a:xfrm>
        </p:spPr>
        <p:txBody>
          <a:bodyPr/>
          <a:lstStyle/>
          <a:p>
            <a:fld id="{C64BBB62-8BC7-594A-BED9-2B9936331841}" type="slidenum">
              <a:rPr lang="en-US" smtClean="0"/>
              <a:t>‹#›</a:t>
            </a:fld>
            <a:endParaRPr lang="en-US" dirty="0"/>
          </a:p>
        </p:txBody>
      </p:sp>
    </p:spTree>
    <p:extLst>
      <p:ext uri="{BB962C8B-B14F-4D97-AF65-F5344CB8AC3E}">
        <p14:creationId xmlns:p14="http://schemas.microsoft.com/office/powerpoint/2010/main" val="675534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329131-4F70-1A57-35A5-BC07612D4430}"/>
              </a:ext>
            </a:extLst>
          </p:cNvPr>
          <p:cNvSpPr>
            <a:spLocks noGrp="1"/>
          </p:cNvSpPr>
          <p:nvPr>
            <p:ph type="title"/>
          </p:nvPr>
        </p:nvSpPr>
        <p:spPr>
          <a:xfrm>
            <a:off x="487235" y="365126"/>
            <a:ext cx="11286499" cy="122339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3551F95-20E0-69D7-6BBA-B39453D483AF}"/>
              </a:ext>
            </a:extLst>
          </p:cNvPr>
          <p:cNvSpPr>
            <a:spLocks noGrp="1"/>
          </p:cNvSpPr>
          <p:nvPr>
            <p:ph type="body" idx="1"/>
          </p:nvPr>
        </p:nvSpPr>
        <p:spPr>
          <a:xfrm>
            <a:off x="487235" y="1588520"/>
            <a:ext cx="11286499" cy="458844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7FF59BD-18B0-8217-863D-542A68AF1FB8}"/>
              </a:ext>
            </a:extLst>
          </p:cNvPr>
          <p:cNvSpPr>
            <a:spLocks noGrp="1"/>
          </p:cNvSpPr>
          <p:nvPr>
            <p:ph type="sldNum" sz="quarter" idx="4"/>
          </p:nvPr>
        </p:nvSpPr>
        <p:spPr>
          <a:xfrm>
            <a:off x="11299114" y="6356350"/>
            <a:ext cx="682083" cy="365125"/>
          </a:xfrm>
          <a:prstGeom prst="rect">
            <a:avLst/>
          </a:prstGeom>
        </p:spPr>
        <p:txBody>
          <a:bodyPr vert="horz" lIns="91440" tIns="45720" rIns="91440" bIns="45720" rtlCol="0" anchor="ctr"/>
          <a:lstStyle>
            <a:lvl1pPr algn="r">
              <a:defRPr sz="1200" b="0" i="0">
                <a:solidFill>
                  <a:schemeClr val="accent1">
                    <a:lumMod val="75000"/>
                  </a:schemeClr>
                </a:solidFill>
                <a:latin typeface="Montserrat Medium" pitchFamily="2" charset="77"/>
              </a:defRPr>
            </a:lvl1pPr>
          </a:lstStyle>
          <a:p>
            <a:fld id="{025903C8-BFEF-A644-A44C-BBFE005652CA}" type="slidenum">
              <a:rPr lang="en-US" smtClean="0"/>
              <a:pPr/>
              <a:t>‹#›</a:t>
            </a:fld>
            <a:endParaRPr lang="en-US" dirty="0"/>
          </a:p>
        </p:txBody>
      </p:sp>
    </p:spTree>
    <p:extLst>
      <p:ext uri="{BB962C8B-B14F-4D97-AF65-F5344CB8AC3E}">
        <p14:creationId xmlns:p14="http://schemas.microsoft.com/office/powerpoint/2010/main" val="30944130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 id="2147483668" r:id="rId7"/>
  </p:sldLayoutIdLst>
  <p:hf hdr="0" dt="0"/>
  <p:txStyles>
    <p:titleStyle>
      <a:lvl1pPr algn="l" defTabSz="914400" rtl="0" eaLnBrk="1" latinLnBrk="0" hangingPunct="1">
        <a:lnSpc>
          <a:spcPct val="90000"/>
        </a:lnSpc>
        <a:spcBef>
          <a:spcPct val="0"/>
        </a:spcBef>
        <a:buNone/>
        <a:defRPr sz="4400" b="0" i="0" kern="1200">
          <a:solidFill>
            <a:srgbClr val="004AAD"/>
          </a:solidFill>
          <a:latin typeface="Montserrat SemiBold" panose="00000700000000000000" pitchFamily="2" charset="0"/>
          <a:ea typeface="+mj-ea"/>
          <a:cs typeface="+mj-cs"/>
        </a:defRPr>
      </a:lvl1pPr>
    </p:titleStyle>
    <p:bodyStyle>
      <a:lvl1pPr marL="0" indent="0" algn="l" defTabSz="914400" rtl="0" eaLnBrk="1" latinLnBrk="0" hangingPunct="1">
        <a:lnSpc>
          <a:spcPct val="114000"/>
        </a:lnSpc>
        <a:spcBef>
          <a:spcPts val="1000"/>
        </a:spcBef>
        <a:spcAft>
          <a:spcPts val="600"/>
        </a:spcAft>
        <a:buFont typeface="Arial" panose="020B0604020202020204" pitchFamily="34" charset="0"/>
        <a:buNone/>
        <a:defRPr sz="2800" b="0" i="0" kern="1200">
          <a:solidFill>
            <a:srgbClr val="004AAD"/>
          </a:solidFill>
          <a:latin typeface="Montserrat" pitchFamily="2" charset="77"/>
          <a:ea typeface="+mn-ea"/>
          <a:cs typeface="+mn-cs"/>
        </a:defRPr>
      </a:lvl1pPr>
      <a:lvl2pPr marL="685800" indent="-228600" algn="l" defTabSz="914400" rtl="0" eaLnBrk="1" latinLnBrk="0" hangingPunct="1">
        <a:lnSpc>
          <a:spcPct val="114000"/>
        </a:lnSpc>
        <a:spcBef>
          <a:spcPts val="500"/>
        </a:spcBef>
        <a:spcAft>
          <a:spcPts val="600"/>
        </a:spcAft>
        <a:buClr>
          <a:srgbClr val="004AAD"/>
        </a:buClr>
        <a:buSzPct val="125000"/>
        <a:buFont typeface="Arial" panose="020B0604020202020204" pitchFamily="34" charset="0"/>
        <a:buChar char="•"/>
        <a:defRPr sz="2400" kern="1200">
          <a:solidFill>
            <a:srgbClr val="004AAD"/>
          </a:solidFill>
          <a:latin typeface="Montserrat" pitchFamily="2" charset="77"/>
          <a:ea typeface="+mn-ea"/>
          <a:cs typeface="+mn-cs"/>
        </a:defRPr>
      </a:lvl2pPr>
      <a:lvl3pPr marL="1143000" indent="-228600" algn="l" defTabSz="914400" rtl="0" eaLnBrk="1" latinLnBrk="0" hangingPunct="1">
        <a:lnSpc>
          <a:spcPct val="114000"/>
        </a:lnSpc>
        <a:spcBef>
          <a:spcPts val="500"/>
        </a:spcBef>
        <a:spcAft>
          <a:spcPts val="600"/>
        </a:spcAft>
        <a:buClr>
          <a:srgbClr val="004AAD"/>
        </a:buClr>
        <a:buSzPct val="125000"/>
        <a:buFont typeface="Arial" panose="020B0604020202020204" pitchFamily="34" charset="0"/>
        <a:buChar char="•"/>
        <a:defRPr sz="2000" kern="1200">
          <a:solidFill>
            <a:srgbClr val="004AAD"/>
          </a:solidFill>
          <a:latin typeface="Montserrat" pitchFamily="2" charset="77"/>
          <a:ea typeface="+mn-ea"/>
          <a:cs typeface="+mn-cs"/>
        </a:defRPr>
      </a:lvl3pPr>
      <a:lvl4pPr marL="1600200" indent="-228600" algn="l" defTabSz="914400" rtl="0" eaLnBrk="1" latinLnBrk="0" hangingPunct="1">
        <a:lnSpc>
          <a:spcPct val="114000"/>
        </a:lnSpc>
        <a:spcBef>
          <a:spcPts val="500"/>
        </a:spcBef>
        <a:spcAft>
          <a:spcPts val="600"/>
        </a:spcAft>
        <a:buClr>
          <a:srgbClr val="004AAD"/>
        </a:buClr>
        <a:buSzPct val="125000"/>
        <a:buFont typeface="Arial" panose="020B0604020202020204" pitchFamily="34" charset="0"/>
        <a:buChar char="•"/>
        <a:defRPr sz="1800" kern="1200">
          <a:solidFill>
            <a:srgbClr val="004AAD"/>
          </a:solidFill>
          <a:latin typeface="Montserrat" pitchFamily="2" charset="77"/>
          <a:ea typeface="+mn-ea"/>
          <a:cs typeface="+mn-cs"/>
        </a:defRPr>
      </a:lvl4pPr>
      <a:lvl5pPr marL="2057400" indent="-228600" algn="l" defTabSz="914400" rtl="0" eaLnBrk="1" latinLnBrk="0" hangingPunct="1">
        <a:lnSpc>
          <a:spcPct val="114000"/>
        </a:lnSpc>
        <a:spcBef>
          <a:spcPts val="500"/>
        </a:spcBef>
        <a:spcAft>
          <a:spcPts val="600"/>
        </a:spcAft>
        <a:buClr>
          <a:srgbClr val="004AAD"/>
        </a:buClr>
        <a:buSzPct val="125000"/>
        <a:buFont typeface="Arial" panose="020B0604020202020204" pitchFamily="34" charset="0"/>
        <a:buChar char="•"/>
        <a:defRPr sz="1800" kern="1200">
          <a:solidFill>
            <a:srgbClr val="004AAD"/>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mailto:pmcbride@goldlaw.com"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0893343-2C54-930D-8BA5-21DEEF71B515}"/>
              </a:ext>
            </a:extLst>
          </p:cNvPr>
          <p:cNvSpPr>
            <a:spLocks noGrp="1"/>
          </p:cNvSpPr>
          <p:nvPr>
            <p:ph type="ctrTitle"/>
          </p:nvPr>
        </p:nvSpPr>
        <p:spPr/>
        <p:txBody>
          <a:bodyPr>
            <a:normAutofit/>
          </a:bodyPr>
          <a:lstStyle/>
          <a:p>
            <a:r>
              <a:rPr lang="en-US" sz="5400" dirty="0">
                <a:latin typeface="+mn-lt"/>
              </a:rPr>
              <a:t>Fighting Billing/Coding Witnesses From Initial Discovery to Closing Argument</a:t>
            </a:r>
          </a:p>
        </p:txBody>
      </p:sp>
      <p:sp>
        <p:nvSpPr>
          <p:cNvPr id="6" name="Subtitle 5">
            <a:extLst>
              <a:ext uri="{FF2B5EF4-FFF2-40B4-BE49-F238E27FC236}">
                <a16:creationId xmlns:a16="http://schemas.microsoft.com/office/drawing/2014/main" id="{0DE7D207-5948-8E95-226D-EAB65FBED1E9}"/>
              </a:ext>
            </a:extLst>
          </p:cNvPr>
          <p:cNvSpPr>
            <a:spLocks noGrp="1"/>
          </p:cNvSpPr>
          <p:nvPr>
            <p:ph type="subTitle" idx="1"/>
          </p:nvPr>
        </p:nvSpPr>
        <p:spPr/>
        <p:txBody>
          <a:bodyPr/>
          <a:lstStyle/>
          <a:p>
            <a:endParaRPr lang="en-US" dirty="0">
              <a:latin typeface="+mn-lt"/>
            </a:endParaRPr>
          </a:p>
        </p:txBody>
      </p:sp>
      <p:sp>
        <p:nvSpPr>
          <p:cNvPr id="4" name="Slide Number Placeholder 3">
            <a:extLst>
              <a:ext uri="{FF2B5EF4-FFF2-40B4-BE49-F238E27FC236}">
                <a16:creationId xmlns:a16="http://schemas.microsoft.com/office/drawing/2014/main" id="{99A48269-7402-313E-8642-40A321E39594}"/>
              </a:ext>
            </a:extLst>
          </p:cNvPr>
          <p:cNvSpPr>
            <a:spLocks noGrp="1"/>
          </p:cNvSpPr>
          <p:nvPr>
            <p:ph type="sldNum" sz="quarter" idx="4294967295"/>
          </p:nvPr>
        </p:nvSpPr>
        <p:spPr>
          <a:xfrm>
            <a:off x="11563350" y="6356350"/>
            <a:ext cx="628650" cy="365125"/>
          </a:xfrm>
        </p:spPr>
        <p:txBody>
          <a:bodyPr/>
          <a:lstStyle/>
          <a:p>
            <a:fld id="{064E34B1-5640-0947-8314-DC18763C9BC9}" type="slidenum">
              <a:rPr lang="en-US" smtClean="0"/>
              <a:pPr/>
              <a:t>1</a:t>
            </a:fld>
            <a:endParaRPr lang="en-US" dirty="0"/>
          </a:p>
        </p:txBody>
      </p:sp>
    </p:spTree>
    <p:extLst>
      <p:ext uri="{BB962C8B-B14F-4D97-AF65-F5344CB8AC3E}">
        <p14:creationId xmlns:p14="http://schemas.microsoft.com/office/powerpoint/2010/main" val="41658889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DCB62-12F3-B3E9-9F9C-C7FB6D9A401B}"/>
              </a:ext>
            </a:extLst>
          </p:cNvPr>
          <p:cNvSpPr>
            <a:spLocks noGrp="1"/>
          </p:cNvSpPr>
          <p:nvPr>
            <p:ph type="ctrTitle"/>
          </p:nvPr>
        </p:nvSpPr>
        <p:spPr/>
        <p:txBody>
          <a:bodyPr/>
          <a:lstStyle/>
          <a:p>
            <a:r>
              <a:rPr lang="en-US" dirty="0"/>
              <a:t>The Report and What Really Matters</a:t>
            </a:r>
          </a:p>
        </p:txBody>
      </p:sp>
      <p:sp>
        <p:nvSpPr>
          <p:cNvPr id="3" name="Subtitle 2">
            <a:extLst>
              <a:ext uri="{FF2B5EF4-FFF2-40B4-BE49-F238E27FC236}">
                <a16:creationId xmlns:a16="http://schemas.microsoft.com/office/drawing/2014/main" id="{604F8690-9244-37CC-06A1-A188260BF124}"/>
              </a:ext>
            </a:extLst>
          </p:cNvPr>
          <p:cNvSpPr>
            <a:spLocks noGrp="1"/>
          </p:cNvSpPr>
          <p:nvPr>
            <p:ph type="subTitle" idx="1"/>
          </p:nvPr>
        </p:nvSpPr>
        <p:spPr/>
        <p:txBody>
          <a:bodyPr/>
          <a:lstStyle/>
          <a:p>
            <a:r>
              <a:rPr lang="en-US" dirty="0"/>
              <a:t>The Credibility and Reliability of the Source Materials</a:t>
            </a:r>
          </a:p>
        </p:txBody>
      </p:sp>
    </p:spTree>
    <p:extLst>
      <p:ext uri="{BB962C8B-B14F-4D97-AF65-F5344CB8AC3E}">
        <p14:creationId xmlns:p14="http://schemas.microsoft.com/office/powerpoint/2010/main" val="30436270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D0389-D846-A084-EBC1-E8C7CDF07780}"/>
              </a:ext>
            </a:extLst>
          </p:cNvPr>
          <p:cNvSpPr>
            <a:spLocks noGrp="1"/>
          </p:cNvSpPr>
          <p:nvPr>
            <p:ph type="title"/>
          </p:nvPr>
        </p:nvSpPr>
        <p:spPr/>
        <p:txBody>
          <a:bodyPr>
            <a:normAutofit fontScale="90000"/>
          </a:bodyPr>
          <a:lstStyle/>
          <a:p>
            <a:pPr algn="ctr"/>
            <a:r>
              <a:rPr lang="en-US" dirty="0"/>
              <a:t>The Good (Nerd), the Bad (“Medical Expert), and the Ugly (Mercenary)</a:t>
            </a:r>
          </a:p>
        </p:txBody>
      </p:sp>
      <p:sp>
        <p:nvSpPr>
          <p:cNvPr id="3" name="Content Placeholder 2">
            <a:extLst>
              <a:ext uri="{FF2B5EF4-FFF2-40B4-BE49-F238E27FC236}">
                <a16:creationId xmlns:a16="http://schemas.microsoft.com/office/drawing/2014/main" id="{B3F99D6B-E512-4176-45EC-BCF1F2F640B5}"/>
              </a:ext>
            </a:extLst>
          </p:cNvPr>
          <p:cNvSpPr>
            <a:spLocks noGrp="1"/>
          </p:cNvSpPr>
          <p:nvPr>
            <p:ph idx="1"/>
          </p:nvPr>
        </p:nvSpPr>
        <p:spPr/>
        <p:txBody>
          <a:bodyPr>
            <a:normAutofit fontScale="62500" lnSpcReduction="20000"/>
          </a:bodyPr>
          <a:lstStyle/>
          <a:p>
            <a:pPr marL="457200" indent="-457200">
              <a:buFont typeface="Arial" panose="020B0604020202020204" pitchFamily="34" charset="0"/>
              <a:buChar char="•"/>
            </a:pPr>
            <a:r>
              <a:rPr lang="en-US" dirty="0"/>
              <a:t>No matter the genre, I am always sincerely polite with the expert in the early going. Review the CV and neutralize any threats in the CV early on when things are still largely pleasant. Do not run from these things, hit them head on. There are generally three kinds of billing/coding witnesses:</a:t>
            </a:r>
          </a:p>
          <a:p>
            <a:pPr marL="1143000" lvl="1" indent="-457200"/>
            <a:r>
              <a:rPr lang="en-US" dirty="0"/>
              <a:t>The Nerd – at best a professor somewhere but someone who loves coding with all their heart:</a:t>
            </a:r>
          </a:p>
          <a:p>
            <a:pPr marL="1600200" lvl="2" indent="-457200"/>
            <a:r>
              <a:rPr lang="en-US" dirty="0"/>
              <a:t>These are “the good” because they generally are married to their sources and sometimes do not understand the damage they are being asked to do to victims of negligence. (Use)</a:t>
            </a:r>
          </a:p>
          <a:p>
            <a:pPr marL="1143000" lvl="1" indent="-457200"/>
            <a:r>
              <a:rPr lang="en-US" dirty="0"/>
              <a:t>The Medical “expert”: sometimes you will draw a witness who fancies him/herself a medical expert because they were a nurse or because their name is Michael </a:t>
            </a:r>
            <a:r>
              <a:rPr lang="en-US" dirty="0" err="1"/>
              <a:t>Zeide</a:t>
            </a:r>
            <a:r>
              <a:rPr lang="en-US" dirty="0"/>
              <a:t>:</a:t>
            </a:r>
          </a:p>
          <a:p>
            <a:pPr marL="1600200" lvl="2" indent="-457200"/>
            <a:r>
              <a:rPr lang="en-US" dirty="0"/>
              <a:t>Usually they back off of this quickly, if they do not then attack this throughout the methodology portion of the deposition. (Neutralize)</a:t>
            </a:r>
          </a:p>
          <a:p>
            <a:pPr marL="1143000" lvl="1" indent="-457200"/>
            <a:r>
              <a:rPr lang="en-US" dirty="0"/>
              <a:t>The Mercenary you will often know on sight:</a:t>
            </a:r>
          </a:p>
          <a:p>
            <a:pPr marL="1600200" lvl="2" indent="-457200"/>
            <a:r>
              <a:rPr lang="en-US" dirty="0"/>
              <a:t>Finding material on them will not only be easy, the </a:t>
            </a:r>
            <a:r>
              <a:rPr lang="en-US" i="1" dirty="0"/>
              <a:t>Daubert</a:t>
            </a:r>
            <a:r>
              <a:rPr lang="en-US" dirty="0"/>
              <a:t> motion will largely write itself;</a:t>
            </a:r>
          </a:p>
          <a:p>
            <a:pPr marL="1600200" lvl="2" indent="-457200"/>
            <a:r>
              <a:rPr lang="en-US" dirty="0"/>
              <a:t>If they have been stricken many times before, they may see it coming - I prefer not to tip them off. (Phone friends)</a:t>
            </a:r>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F345E3EE-B838-4968-5F1E-1E5E8FF21E37}"/>
              </a:ext>
            </a:extLst>
          </p:cNvPr>
          <p:cNvSpPr>
            <a:spLocks noGrp="1"/>
          </p:cNvSpPr>
          <p:nvPr>
            <p:ph type="sldNum" sz="quarter" idx="12"/>
          </p:nvPr>
        </p:nvSpPr>
        <p:spPr/>
        <p:txBody>
          <a:bodyPr/>
          <a:lstStyle/>
          <a:p>
            <a:fld id="{064E34B1-5640-0947-8314-DC18763C9BC9}" type="slidenum">
              <a:rPr lang="en-US" smtClean="0"/>
              <a:pPr/>
              <a:t>11</a:t>
            </a:fld>
            <a:endParaRPr lang="en-US" dirty="0"/>
          </a:p>
        </p:txBody>
      </p:sp>
    </p:spTree>
    <p:extLst>
      <p:ext uri="{BB962C8B-B14F-4D97-AF65-F5344CB8AC3E}">
        <p14:creationId xmlns:p14="http://schemas.microsoft.com/office/powerpoint/2010/main" val="2588575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3FBBC-7EA9-3294-6BE9-07FCED159651}"/>
              </a:ext>
            </a:extLst>
          </p:cNvPr>
          <p:cNvSpPr>
            <a:spLocks noGrp="1"/>
          </p:cNvSpPr>
          <p:nvPr>
            <p:ph type="title"/>
          </p:nvPr>
        </p:nvSpPr>
        <p:spPr/>
        <p:txBody>
          <a:bodyPr/>
          <a:lstStyle/>
          <a:p>
            <a:pPr algn="ctr"/>
            <a:r>
              <a:rPr lang="en-US" dirty="0"/>
              <a:t>Source Materials and Databases</a:t>
            </a:r>
          </a:p>
        </p:txBody>
      </p:sp>
      <p:sp>
        <p:nvSpPr>
          <p:cNvPr id="3" name="Content Placeholder 2">
            <a:extLst>
              <a:ext uri="{FF2B5EF4-FFF2-40B4-BE49-F238E27FC236}">
                <a16:creationId xmlns:a16="http://schemas.microsoft.com/office/drawing/2014/main" id="{324D23D3-E05E-0AE8-1AFB-BAFEA7D9B183}"/>
              </a:ext>
            </a:extLst>
          </p:cNvPr>
          <p:cNvSpPr>
            <a:spLocks noGrp="1"/>
          </p:cNvSpPr>
          <p:nvPr>
            <p:ph idx="1"/>
          </p:nvPr>
        </p:nvSpPr>
        <p:spPr/>
        <p:txBody>
          <a:bodyPr>
            <a:normAutofit fontScale="85000" lnSpcReduction="20000"/>
          </a:bodyPr>
          <a:lstStyle/>
          <a:p>
            <a:pPr marL="457200" indent="-457200">
              <a:buFont typeface="Arial" panose="020B0604020202020204" pitchFamily="34" charset="0"/>
              <a:buChar char="•"/>
            </a:pPr>
            <a:r>
              <a:rPr lang="en-US" dirty="0"/>
              <a:t>Use every fact and weapon at your disposal to discredit the faulty source materials and databases – this is the whole shooting match:</a:t>
            </a:r>
          </a:p>
          <a:p>
            <a:pPr marL="1143000" lvl="1" indent="-457200"/>
            <a:r>
              <a:rPr lang="en-US" dirty="0"/>
              <a:t>Most witnesses have multiple sources (PMIC, Context4HealthCare, Milliman, VA, etc.) and some (Bonaparte) will state that they cross-checked these against each other;</a:t>
            </a:r>
          </a:p>
          <a:p>
            <a:pPr marL="1143000" lvl="1" indent="-457200"/>
            <a:r>
              <a:rPr lang="en-US" dirty="0"/>
              <a:t>Go to their sites and get as much ammunition as you can generally;</a:t>
            </a:r>
          </a:p>
          <a:p>
            <a:pPr marL="1600200" lvl="2" indent="-457200"/>
            <a:r>
              <a:rPr lang="en-US" dirty="0"/>
              <a:t>How do they market themselves? How do they claim they are verified? Who is on their management team?</a:t>
            </a:r>
          </a:p>
          <a:p>
            <a:pPr marL="1143000" lvl="1" indent="-457200"/>
            <a:r>
              <a:rPr lang="en-US" b="1" u="sng" dirty="0"/>
              <a:t>Determining where their data comes from is the key</a:t>
            </a:r>
            <a:endParaRPr lang="en-US" dirty="0"/>
          </a:p>
          <a:p>
            <a:pPr marL="457200" indent="-457200">
              <a:buFont typeface="Arial" panose="020B0604020202020204" pitchFamily="34" charset="0"/>
              <a:buChar char="•"/>
            </a:pPr>
            <a:r>
              <a:rPr lang="en-US" dirty="0"/>
              <a:t>You must have the witness’s entire file at least 72 hours prior to deposition, no exceptions, and ideally a week prior (use the DCMO and FSC rules to your benefit).</a:t>
            </a:r>
          </a:p>
          <a:p>
            <a:pPr marL="1143000" lvl="1" indent="-457200"/>
            <a:endParaRPr lang="en-US" dirty="0"/>
          </a:p>
        </p:txBody>
      </p:sp>
      <p:sp>
        <p:nvSpPr>
          <p:cNvPr id="4" name="Slide Number Placeholder 3">
            <a:extLst>
              <a:ext uri="{FF2B5EF4-FFF2-40B4-BE49-F238E27FC236}">
                <a16:creationId xmlns:a16="http://schemas.microsoft.com/office/drawing/2014/main" id="{E940DF1C-F31E-6454-6E18-E29E4620BC09}"/>
              </a:ext>
            </a:extLst>
          </p:cNvPr>
          <p:cNvSpPr>
            <a:spLocks noGrp="1"/>
          </p:cNvSpPr>
          <p:nvPr>
            <p:ph type="sldNum" sz="quarter" idx="12"/>
          </p:nvPr>
        </p:nvSpPr>
        <p:spPr/>
        <p:txBody>
          <a:bodyPr/>
          <a:lstStyle/>
          <a:p>
            <a:fld id="{064E34B1-5640-0947-8314-DC18763C9BC9}" type="slidenum">
              <a:rPr lang="en-US" smtClean="0"/>
              <a:pPr/>
              <a:t>12</a:t>
            </a:fld>
            <a:endParaRPr lang="en-US" dirty="0"/>
          </a:p>
        </p:txBody>
      </p:sp>
    </p:spTree>
    <p:extLst>
      <p:ext uri="{BB962C8B-B14F-4D97-AF65-F5344CB8AC3E}">
        <p14:creationId xmlns:p14="http://schemas.microsoft.com/office/powerpoint/2010/main" val="1936633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E72AE-22BC-88C5-DDDC-46B63439E51B}"/>
              </a:ext>
            </a:extLst>
          </p:cNvPr>
          <p:cNvSpPr>
            <a:spLocks noGrp="1"/>
          </p:cNvSpPr>
          <p:nvPr>
            <p:ph type="title"/>
          </p:nvPr>
        </p:nvSpPr>
        <p:spPr/>
        <p:txBody>
          <a:bodyPr/>
          <a:lstStyle/>
          <a:p>
            <a:pPr algn="ctr"/>
            <a:r>
              <a:rPr lang="en-US" dirty="0"/>
              <a:t>The Report and Tables</a:t>
            </a:r>
          </a:p>
        </p:txBody>
      </p:sp>
      <p:sp>
        <p:nvSpPr>
          <p:cNvPr id="3" name="Content Placeholder 2">
            <a:extLst>
              <a:ext uri="{FF2B5EF4-FFF2-40B4-BE49-F238E27FC236}">
                <a16:creationId xmlns:a16="http://schemas.microsoft.com/office/drawing/2014/main" id="{0ABDB5C2-DCBF-B2A4-55DE-395802437D4E}"/>
              </a:ext>
            </a:extLst>
          </p:cNvPr>
          <p:cNvSpPr>
            <a:spLocks noGrp="1"/>
          </p:cNvSpPr>
          <p:nvPr>
            <p:ph idx="1"/>
          </p:nvPr>
        </p:nvSpPr>
        <p:spPr/>
        <p:txBody>
          <a:bodyPr>
            <a:normAutofit fontScale="62500" lnSpcReduction="20000"/>
          </a:bodyPr>
          <a:lstStyle/>
          <a:p>
            <a:pPr marL="457200" indent="-457200">
              <a:buFont typeface="Arial" panose="020B0604020202020204" pitchFamily="34" charset="0"/>
              <a:buChar char="•"/>
            </a:pPr>
            <a:r>
              <a:rPr lang="en-US" dirty="0"/>
              <a:t>Though I usually spend 10 minutes on this part of the deposition, you should review the report in detail prior to. The primary reasons for this, for me, are:</a:t>
            </a:r>
          </a:p>
          <a:p>
            <a:pPr marL="1143000" lvl="1" indent="-457200"/>
            <a:r>
              <a:rPr lang="en-US" dirty="0"/>
              <a:t>Look for completeness (do they have all the bills);</a:t>
            </a:r>
          </a:p>
          <a:p>
            <a:pPr marL="1143000" lvl="1" indent="-457200"/>
            <a:r>
              <a:rPr lang="en-US" dirty="0"/>
              <a:t>Sound bites; </a:t>
            </a:r>
          </a:p>
          <a:p>
            <a:pPr marL="1143000" lvl="1" indent="-457200"/>
            <a:r>
              <a:rPr lang="en-US" dirty="0"/>
              <a:t>Errors (did they properly code the treatment, missing providers/treatment);</a:t>
            </a:r>
          </a:p>
          <a:p>
            <a:pPr marL="1143000" lvl="1" indent="-457200"/>
            <a:r>
              <a:rPr lang="en-US" dirty="0"/>
              <a:t>Correct years of sources corresponding with treatment; </a:t>
            </a:r>
          </a:p>
          <a:p>
            <a:pPr marL="1143000" lvl="1" indent="-457200"/>
            <a:r>
              <a:rPr lang="en-US" dirty="0"/>
              <a:t>How much of the total bills are being alleged as coding errors; and</a:t>
            </a:r>
          </a:p>
          <a:p>
            <a:pPr marL="1143000" lvl="1" indent="-457200"/>
            <a:r>
              <a:rPr lang="en-US" dirty="0"/>
              <a:t>It is important to know just how unreasonable their findings are and which percentiles they use. </a:t>
            </a:r>
          </a:p>
          <a:p>
            <a:pPr marL="457200" indent="-457200">
              <a:buFont typeface="Arial" panose="020B0604020202020204" pitchFamily="34" charset="0"/>
              <a:buChar char="•"/>
            </a:pPr>
            <a:r>
              <a:rPr lang="en-US" dirty="0"/>
              <a:t>However, for me this information is contextual though I have seen great work done by other lawyers regarding the actual contents beyond what I do.</a:t>
            </a:r>
          </a:p>
          <a:p>
            <a:pPr marL="457200" indent="-457200">
              <a:buFont typeface="Arial" panose="020B0604020202020204" pitchFamily="34" charset="0"/>
              <a:buChar char="•"/>
            </a:pPr>
            <a:r>
              <a:rPr lang="en-US" dirty="0"/>
              <a:t>Once you have spotted all of the above, make sure to commit the witness to their ultimate numbers.</a:t>
            </a:r>
          </a:p>
        </p:txBody>
      </p:sp>
      <p:sp>
        <p:nvSpPr>
          <p:cNvPr id="4" name="Slide Number Placeholder 3">
            <a:extLst>
              <a:ext uri="{FF2B5EF4-FFF2-40B4-BE49-F238E27FC236}">
                <a16:creationId xmlns:a16="http://schemas.microsoft.com/office/drawing/2014/main" id="{EDC44356-EF73-26A6-EC39-4FE12E21233F}"/>
              </a:ext>
            </a:extLst>
          </p:cNvPr>
          <p:cNvSpPr>
            <a:spLocks noGrp="1"/>
          </p:cNvSpPr>
          <p:nvPr>
            <p:ph type="sldNum" sz="quarter" idx="12"/>
          </p:nvPr>
        </p:nvSpPr>
        <p:spPr/>
        <p:txBody>
          <a:bodyPr/>
          <a:lstStyle/>
          <a:p>
            <a:fld id="{064E34B1-5640-0947-8314-DC18763C9BC9}" type="slidenum">
              <a:rPr lang="en-US" smtClean="0"/>
              <a:pPr/>
              <a:t>13</a:t>
            </a:fld>
            <a:endParaRPr lang="en-US" dirty="0"/>
          </a:p>
        </p:txBody>
      </p:sp>
    </p:spTree>
    <p:extLst>
      <p:ext uri="{BB962C8B-B14F-4D97-AF65-F5344CB8AC3E}">
        <p14:creationId xmlns:p14="http://schemas.microsoft.com/office/powerpoint/2010/main" val="1534573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8CDF8-921D-33A7-28B9-1A48C36F8582}"/>
              </a:ext>
            </a:extLst>
          </p:cNvPr>
          <p:cNvSpPr>
            <a:spLocks noGrp="1"/>
          </p:cNvSpPr>
          <p:nvPr>
            <p:ph type="ctrTitle"/>
          </p:nvPr>
        </p:nvSpPr>
        <p:spPr/>
        <p:txBody>
          <a:bodyPr/>
          <a:lstStyle/>
          <a:p>
            <a:r>
              <a:rPr lang="en-US" dirty="0"/>
              <a:t>Taking The Deposition of the Billing/Coding Witness</a:t>
            </a:r>
          </a:p>
        </p:txBody>
      </p:sp>
      <p:sp>
        <p:nvSpPr>
          <p:cNvPr id="3" name="Subtitle 2">
            <a:extLst>
              <a:ext uri="{FF2B5EF4-FFF2-40B4-BE49-F238E27FC236}">
                <a16:creationId xmlns:a16="http://schemas.microsoft.com/office/drawing/2014/main" id="{4C1FD779-98F3-C91A-7578-AEA2ACA13C01}"/>
              </a:ext>
            </a:extLst>
          </p:cNvPr>
          <p:cNvSpPr>
            <a:spLocks noGrp="1"/>
          </p:cNvSpPr>
          <p:nvPr>
            <p:ph type="subTitle" idx="1"/>
          </p:nvPr>
        </p:nvSpPr>
        <p:spPr/>
        <p:txBody>
          <a:bodyPr/>
          <a:lstStyle/>
          <a:p>
            <a:r>
              <a:rPr lang="en-US" dirty="0"/>
              <a:t>You’ve Heard of “Getting To Yes”, Now You Will Learn How to Get to “No”</a:t>
            </a:r>
          </a:p>
        </p:txBody>
      </p:sp>
    </p:spTree>
    <p:extLst>
      <p:ext uri="{BB962C8B-B14F-4D97-AF65-F5344CB8AC3E}">
        <p14:creationId xmlns:p14="http://schemas.microsoft.com/office/powerpoint/2010/main" val="40266011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C370064-92BA-4683-CF8E-BDE440C41F02}"/>
              </a:ext>
            </a:extLst>
          </p:cNvPr>
          <p:cNvPicPr>
            <a:picLocks noChangeAspect="1"/>
          </p:cNvPicPr>
          <p:nvPr/>
        </p:nvPicPr>
        <p:blipFill>
          <a:blip r:embed="rId2"/>
          <a:srcRect b="443"/>
          <a:stretch>
            <a:fillRect/>
          </a:stretch>
        </p:blipFill>
        <p:spPr>
          <a:xfrm>
            <a:off x="20" y="10"/>
            <a:ext cx="12191980" cy="6857990"/>
          </a:xfrm>
          <a:prstGeom prst="rect">
            <a:avLst/>
          </a:prstGeom>
          <a:noFill/>
        </p:spPr>
      </p:pic>
      <p:sp>
        <p:nvSpPr>
          <p:cNvPr id="4" name="Slide Number Placeholder 3" hidden="1">
            <a:extLst>
              <a:ext uri="{FF2B5EF4-FFF2-40B4-BE49-F238E27FC236}">
                <a16:creationId xmlns:a16="http://schemas.microsoft.com/office/drawing/2014/main" id="{AA5983F9-2230-2635-257F-C2E8D839AF44}"/>
              </a:ext>
            </a:extLst>
          </p:cNvPr>
          <p:cNvSpPr>
            <a:spLocks noGrp="1"/>
          </p:cNvSpPr>
          <p:nvPr>
            <p:ph type="sldNum" sz="quarter" idx="12"/>
          </p:nvPr>
        </p:nvSpPr>
        <p:spPr/>
        <p:txBody>
          <a:bodyPr/>
          <a:lstStyle/>
          <a:p>
            <a:pPr>
              <a:spcAft>
                <a:spcPts val="600"/>
              </a:spcAft>
            </a:pPr>
            <a:fld id="{C64BBB62-8BC7-594A-BED9-2B9936331841}" type="slidenum">
              <a:rPr lang="en-US" smtClean="0"/>
              <a:pPr>
                <a:spcAft>
                  <a:spcPts val="600"/>
                </a:spcAft>
              </a:pPr>
              <a:t>15</a:t>
            </a:fld>
            <a:endParaRPr lang="en-US"/>
          </a:p>
        </p:txBody>
      </p:sp>
    </p:spTree>
    <p:extLst>
      <p:ext uri="{BB962C8B-B14F-4D97-AF65-F5344CB8AC3E}">
        <p14:creationId xmlns:p14="http://schemas.microsoft.com/office/powerpoint/2010/main" val="38932388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4F536D1-B4A2-4F3B-F99B-5D7C4567C099}"/>
              </a:ext>
            </a:extLst>
          </p:cNvPr>
          <p:cNvSpPr>
            <a:spLocks noGrp="1"/>
          </p:cNvSpPr>
          <p:nvPr>
            <p:ph type="title"/>
          </p:nvPr>
        </p:nvSpPr>
        <p:spPr>
          <a:xfrm>
            <a:off x="487235" y="365126"/>
            <a:ext cx="11286499" cy="1223394"/>
          </a:xfrm>
        </p:spPr>
        <p:txBody>
          <a:bodyPr/>
          <a:lstStyle/>
          <a:p>
            <a:endParaRPr lang="en-US"/>
          </a:p>
        </p:txBody>
      </p:sp>
      <p:pic>
        <p:nvPicPr>
          <p:cNvPr id="4" name="Picture 3" descr="A close-up of a text&#10;&#10;AI-generated content may be incorrect.">
            <a:extLst>
              <a:ext uri="{FF2B5EF4-FFF2-40B4-BE49-F238E27FC236}">
                <a16:creationId xmlns:a16="http://schemas.microsoft.com/office/drawing/2014/main" id="{C44EF5FC-7235-4319-862C-BF188FC88F56}"/>
              </a:ext>
            </a:extLst>
          </p:cNvPr>
          <p:cNvPicPr>
            <a:picLocks noChangeAspect="1"/>
          </p:cNvPicPr>
          <p:nvPr/>
        </p:nvPicPr>
        <p:blipFill>
          <a:blip r:embed="rId2"/>
          <a:stretch>
            <a:fillRect/>
          </a:stretch>
        </p:blipFill>
        <p:spPr>
          <a:xfrm>
            <a:off x="487235" y="2203875"/>
            <a:ext cx="11286499" cy="3357732"/>
          </a:xfrm>
          <a:prstGeom prst="rect">
            <a:avLst/>
          </a:prstGeom>
          <a:noFill/>
        </p:spPr>
      </p:pic>
      <p:sp>
        <p:nvSpPr>
          <p:cNvPr id="2" name="Slide Number Placeholder 1">
            <a:extLst>
              <a:ext uri="{FF2B5EF4-FFF2-40B4-BE49-F238E27FC236}">
                <a16:creationId xmlns:a16="http://schemas.microsoft.com/office/drawing/2014/main" id="{DFB4A85A-D2D5-6CA7-A8E9-E1E4ACC604EF}"/>
              </a:ext>
            </a:extLst>
          </p:cNvPr>
          <p:cNvSpPr>
            <a:spLocks noGrp="1"/>
          </p:cNvSpPr>
          <p:nvPr>
            <p:ph type="sldNum" sz="quarter" idx="12"/>
          </p:nvPr>
        </p:nvSpPr>
        <p:spPr>
          <a:xfrm>
            <a:off x="11437112" y="6356350"/>
            <a:ext cx="627888" cy="365125"/>
          </a:xfrm>
        </p:spPr>
        <p:txBody>
          <a:bodyPr anchor="ctr">
            <a:normAutofit/>
          </a:bodyPr>
          <a:lstStyle/>
          <a:p>
            <a:pPr>
              <a:spcAft>
                <a:spcPts val="600"/>
              </a:spcAft>
            </a:pPr>
            <a:fld id="{C64BBB62-8BC7-594A-BED9-2B9936331841}" type="slidenum">
              <a:rPr lang="en-US" smtClean="0"/>
              <a:pPr>
                <a:spcAft>
                  <a:spcPts val="600"/>
                </a:spcAft>
              </a:pPr>
              <a:t>16</a:t>
            </a:fld>
            <a:endParaRPr lang="en-US"/>
          </a:p>
        </p:txBody>
      </p:sp>
    </p:spTree>
    <p:extLst>
      <p:ext uri="{BB962C8B-B14F-4D97-AF65-F5344CB8AC3E}">
        <p14:creationId xmlns:p14="http://schemas.microsoft.com/office/powerpoint/2010/main" val="7783186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EEE79-E757-125D-F754-3507371DC038}"/>
              </a:ext>
            </a:extLst>
          </p:cNvPr>
          <p:cNvSpPr>
            <a:spLocks noGrp="1"/>
          </p:cNvSpPr>
          <p:nvPr>
            <p:ph type="title"/>
          </p:nvPr>
        </p:nvSpPr>
        <p:spPr/>
        <p:txBody>
          <a:bodyPr>
            <a:normAutofit fontScale="90000"/>
          </a:bodyPr>
          <a:lstStyle/>
          <a:p>
            <a:pPr algn="ctr"/>
            <a:r>
              <a:rPr lang="en-US" dirty="0"/>
              <a:t>Structure of Your Discovery Deposition – Whittle Down The Witness</a:t>
            </a:r>
          </a:p>
        </p:txBody>
      </p:sp>
      <p:sp>
        <p:nvSpPr>
          <p:cNvPr id="3" name="Content Placeholder 2">
            <a:extLst>
              <a:ext uri="{FF2B5EF4-FFF2-40B4-BE49-F238E27FC236}">
                <a16:creationId xmlns:a16="http://schemas.microsoft.com/office/drawing/2014/main" id="{25DB2374-1AC5-9C6A-79D3-DA019D85A157}"/>
              </a:ext>
            </a:extLst>
          </p:cNvPr>
          <p:cNvSpPr>
            <a:spLocks noGrp="1"/>
          </p:cNvSpPr>
          <p:nvPr>
            <p:ph idx="1"/>
          </p:nvPr>
        </p:nvSpPr>
        <p:spPr/>
        <p:txBody>
          <a:bodyPr>
            <a:normAutofit fontScale="77500" lnSpcReduction="20000"/>
          </a:bodyPr>
          <a:lstStyle/>
          <a:p>
            <a:pPr marL="457200" indent="-457200">
              <a:buFont typeface="Arial" panose="020B0604020202020204" pitchFamily="34" charset="0"/>
              <a:buChar char="•"/>
            </a:pPr>
            <a:r>
              <a:rPr lang="en-US" dirty="0"/>
              <a:t>Qualifications (~10 minutes):</a:t>
            </a:r>
          </a:p>
          <a:p>
            <a:pPr marL="457200" indent="-457200">
              <a:buFont typeface="Arial" panose="020B0604020202020204" pitchFamily="34" charset="0"/>
              <a:buChar char="•"/>
            </a:pPr>
            <a:r>
              <a:rPr lang="en-US" dirty="0"/>
              <a:t>This should not be a huge part of your deposition, it should serve the following Trojan Horse purposes:</a:t>
            </a:r>
          </a:p>
          <a:p>
            <a:pPr marL="1143000" lvl="1" indent="-457200"/>
            <a:r>
              <a:rPr lang="en-US" dirty="0"/>
              <a:t>Easing your witness into the deposition – kill with kindness early on;</a:t>
            </a:r>
          </a:p>
          <a:p>
            <a:pPr marL="1143000" lvl="1" indent="-457200"/>
            <a:r>
              <a:rPr lang="en-US" dirty="0"/>
              <a:t>Getting your witness comfortable before you move on to methodology;</a:t>
            </a:r>
          </a:p>
          <a:p>
            <a:pPr marL="457200" indent="-457200">
              <a:buFont typeface="Arial" panose="020B0604020202020204" pitchFamily="34" charset="0"/>
              <a:buChar char="•"/>
            </a:pPr>
            <a:r>
              <a:rPr lang="en-US" dirty="0"/>
              <a:t>During the background stages, you should already have identified particulars in the witness’s CV that need to be neutralized:</a:t>
            </a:r>
          </a:p>
          <a:p>
            <a:pPr marL="1143000" lvl="1" indent="-457200"/>
            <a:r>
              <a:rPr lang="en-US" dirty="0"/>
              <a:t>Was or is the witness a nurse (and what/when/where)?</a:t>
            </a:r>
          </a:p>
          <a:p>
            <a:pPr marL="1143000" lvl="1" indent="-457200"/>
            <a:r>
              <a:rPr lang="en-US" dirty="0"/>
              <a:t>Has the witness done any work in this field outside of litigation or the defense industry?</a:t>
            </a:r>
          </a:p>
          <a:p>
            <a:pPr marL="1143000" lvl="1" indent="-457200"/>
            <a:r>
              <a:rPr lang="en-US" dirty="0"/>
              <a:t>Ask about equity/ownership in any entity at any time.</a:t>
            </a:r>
          </a:p>
          <a:p>
            <a:pPr marL="1600200" lvl="2" indent="-457200"/>
            <a:endParaRPr lang="en-US" dirty="0"/>
          </a:p>
          <a:p>
            <a:pPr marL="1600200" lvl="2" indent="-457200"/>
            <a:endParaRPr lang="en-US" dirty="0"/>
          </a:p>
        </p:txBody>
      </p:sp>
      <p:sp>
        <p:nvSpPr>
          <p:cNvPr id="4" name="Slide Number Placeholder 3">
            <a:extLst>
              <a:ext uri="{FF2B5EF4-FFF2-40B4-BE49-F238E27FC236}">
                <a16:creationId xmlns:a16="http://schemas.microsoft.com/office/drawing/2014/main" id="{5572EE4F-4D1C-2431-D2AA-3E1ACBCE05FA}"/>
              </a:ext>
            </a:extLst>
          </p:cNvPr>
          <p:cNvSpPr>
            <a:spLocks noGrp="1"/>
          </p:cNvSpPr>
          <p:nvPr>
            <p:ph type="sldNum" sz="quarter" idx="12"/>
          </p:nvPr>
        </p:nvSpPr>
        <p:spPr/>
        <p:txBody>
          <a:bodyPr/>
          <a:lstStyle/>
          <a:p>
            <a:fld id="{064E34B1-5640-0947-8314-DC18763C9BC9}" type="slidenum">
              <a:rPr lang="en-US" smtClean="0"/>
              <a:pPr/>
              <a:t>17</a:t>
            </a:fld>
            <a:endParaRPr lang="en-US" dirty="0"/>
          </a:p>
        </p:txBody>
      </p:sp>
    </p:spTree>
    <p:extLst>
      <p:ext uri="{BB962C8B-B14F-4D97-AF65-F5344CB8AC3E}">
        <p14:creationId xmlns:p14="http://schemas.microsoft.com/office/powerpoint/2010/main" val="3358110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476DF-D907-85B9-4946-A653CBA6DD0A}"/>
              </a:ext>
            </a:extLst>
          </p:cNvPr>
          <p:cNvSpPr>
            <a:spLocks noGrp="1"/>
          </p:cNvSpPr>
          <p:nvPr>
            <p:ph type="title"/>
          </p:nvPr>
        </p:nvSpPr>
        <p:spPr/>
        <p:txBody>
          <a:bodyPr>
            <a:normAutofit fontScale="90000"/>
          </a:bodyPr>
          <a:lstStyle/>
          <a:p>
            <a:pPr algn="ctr"/>
            <a:r>
              <a:rPr lang="en-US" dirty="0"/>
              <a:t>Methodology – Where the (Boring) Magic Happens</a:t>
            </a:r>
          </a:p>
        </p:txBody>
      </p:sp>
      <p:sp>
        <p:nvSpPr>
          <p:cNvPr id="3" name="Content Placeholder 2">
            <a:extLst>
              <a:ext uri="{FF2B5EF4-FFF2-40B4-BE49-F238E27FC236}">
                <a16:creationId xmlns:a16="http://schemas.microsoft.com/office/drawing/2014/main" id="{C216F778-450F-A807-C5D8-B0F865936BE0}"/>
              </a:ext>
            </a:extLst>
          </p:cNvPr>
          <p:cNvSpPr>
            <a:spLocks noGrp="1"/>
          </p:cNvSpPr>
          <p:nvPr>
            <p:ph idx="1"/>
          </p:nvPr>
        </p:nvSpPr>
        <p:spPr/>
        <p:txBody>
          <a:bodyPr>
            <a:normAutofit fontScale="62500" lnSpcReduction="20000"/>
          </a:bodyPr>
          <a:lstStyle/>
          <a:p>
            <a:pPr marL="457200" indent="-457200">
              <a:buFont typeface="Arial" panose="020B0604020202020204" pitchFamily="34" charset="0"/>
              <a:buChar char="•"/>
            </a:pPr>
            <a:r>
              <a:rPr lang="en-US" dirty="0"/>
              <a:t>This is the critical point of your deposition of the billing/coding witness (~45 minutes):</a:t>
            </a:r>
          </a:p>
          <a:p>
            <a:pPr marL="457200" indent="-457200">
              <a:buFont typeface="Arial" panose="020B0604020202020204" pitchFamily="34" charset="0"/>
              <a:buChar char="•"/>
            </a:pPr>
            <a:r>
              <a:rPr lang="en-US" dirty="0"/>
              <a:t>This portion of the deposition should always begin by naming the sources on which the witness relied – do not let the expert off the hook with any wishy-washy language. None of the following are acceptable:</a:t>
            </a:r>
          </a:p>
          <a:p>
            <a:pPr marL="1143000" lvl="1" indent="-457200"/>
            <a:r>
              <a:rPr lang="en-US" dirty="0"/>
              <a:t>“That I can recall right now…”</a:t>
            </a:r>
          </a:p>
          <a:p>
            <a:pPr marL="1143000" lvl="1" indent="-457200"/>
            <a:r>
              <a:rPr lang="en-US" dirty="0"/>
              <a:t>“I may have used others, I am not sure off the top of my head…”</a:t>
            </a:r>
          </a:p>
          <a:p>
            <a:pPr marL="1143000" lvl="1" indent="-457200"/>
            <a:r>
              <a:rPr lang="en-US" dirty="0"/>
              <a:t>“I may have learned others during training that were helpful to me here that I cannot think of right now…”</a:t>
            </a:r>
          </a:p>
          <a:p>
            <a:pPr marL="457200" indent="-457200">
              <a:buFont typeface="Arial" panose="020B0604020202020204" pitchFamily="34" charset="0"/>
              <a:buChar char="•"/>
            </a:pPr>
            <a:r>
              <a:rPr lang="en-US" dirty="0"/>
              <a:t>Commit the witness to their entire list of sources and do not back down until you have them – if they try to “knowledge, training, and experience…” the question, tell them you need specifics and sources. THE WITNESS IS A CONDUIT TO HEARSAY AND NOTHING MORE, PROVE IT.</a:t>
            </a:r>
          </a:p>
          <a:p>
            <a:pPr marL="457200" indent="-457200">
              <a:buFont typeface="Arial" panose="020B0604020202020204" pitchFamily="34" charset="0"/>
              <a:buChar char="•"/>
            </a:pPr>
            <a:r>
              <a:rPr lang="en-US" dirty="0"/>
              <a:t>Once they have given you the list, it is time to move into committing them to their hearsay.</a:t>
            </a:r>
          </a:p>
        </p:txBody>
      </p:sp>
      <p:sp>
        <p:nvSpPr>
          <p:cNvPr id="4" name="Slide Number Placeholder 3">
            <a:extLst>
              <a:ext uri="{FF2B5EF4-FFF2-40B4-BE49-F238E27FC236}">
                <a16:creationId xmlns:a16="http://schemas.microsoft.com/office/drawing/2014/main" id="{6C83E358-71CA-E959-A3D6-B56E0C6AF92C}"/>
              </a:ext>
            </a:extLst>
          </p:cNvPr>
          <p:cNvSpPr>
            <a:spLocks noGrp="1"/>
          </p:cNvSpPr>
          <p:nvPr>
            <p:ph type="sldNum" sz="quarter" idx="12"/>
          </p:nvPr>
        </p:nvSpPr>
        <p:spPr/>
        <p:txBody>
          <a:bodyPr/>
          <a:lstStyle/>
          <a:p>
            <a:fld id="{064E34B1-5640-0947-8314-DC18763C9BC9}" type="slidenum">
              <a:rPr lang="en-US" smtClean="0"/>
              <a:pPr/>
              <a:t>18</a:t>
            </a:fld>
            <a:endParaRPr lang="en-US" dirty="0"/>
          </a:p>
        </p:txBody>
      </p:sp>
    </p:spTree>
    <p:extLst>
      <p:ext uri="{BB962C8B-B14F-4D97-AF65-F5344CB8AC3E}">
        <p14:creationId xmlns:p14="http://schemas.microsoft.com/office/powerpoint/2010/main" val="2499250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3334E-31FC-5C1A-5B0A-7B6747319658}"/>
              </a:ext>
            </a:extLst>
          </p:cNvPr>
          <p:cNvSpPr>
            <a:spLocks noGrp="1"/>
          </p:cNvSpPr>
          <p:nvPr>
            <p:ph type="title"/>
          </p:nvPr>
        </p:nvSpPr>
        <p:spPr/>
        <p:txBody>
          <a:bodyPr>
            <a:normAutofit/>
          </a:bodyPr>
          <a:lstStyle/>
          <a:p>
            <a:pPr algn="ctr"/>
            <a:r>
              <a:rPr lang="en-US" dirty="0"/>
              <a:t>Commit the Witness to Their Sources</a:t>
            </a:r>
          </a:p>
        </p:txBody>
      </p:sp>
      <p:sp>
        <p:nvSpPr>
          <p:cNvPr id="3" name="Content Placeholder 2">
            <a:extLst>
              <a:ext uri="{FF2B5EF4-FFF2-40B4-BE49-F238E27FC236}">
                <a16:creationId xmlns:a16="http://schemas.microsoft.com/office/drawing/2014/main" id="{4B298D9F-A6E9-2736-F95B-5FA1337D4DAB}"/>
              </a:ext>
            </a:extLst>
          </p:cNvPr>
          <p:cNvSpPr>
            <a:spLocks noGrp="1"/>
          </p:cNvSpPr>
          <p:nvPr>
            <p:ph idx="1"/>
          </p:nvPr>
        </p:nvSpPr>
        <p:spPr/>
        <p:txBody>
          <a:bodyPr>
            <a:normAutofit fontScale="70000" lnSpcReduction="20000"/>
          </a:bodyPr>
          <a:lstStyle/>
          <a:p>
            <a:pPr marL="457200" indent="-457200">
              <a:buFont typeface="Arial" panose="020B0604020202020204" pitchFamily="34" charset="0"/>
              <a:buChar char="•"/>
            </a:pPr>
            <a:r>
              <a:rPr lang="en-US" dirty="0"/>
              <a:t>Once the witness has given you the sources, you should ask a question something like:</a:t>
            </a:r>
          </a:p>
          <a:p>
            <a:pPr marL="1143000" lvl="1" indent="-457200"/>
            <a:r>
              <a:rPr lang="en-US" dirty="0"/>
              <a:t>“Alright, and you would agree with me that you are determining the UCR rates for my client’s medical treatment based on the verified billions of charges contained in the Context4HealthCare database?”</a:t>
            </a:r>
          </a:p>
          <a:p>
            <a:pPr marL="1600200" lvl="2" indent="-457200"/>
            <a:r>
              <a:rPr lang="en-US" dirty="0"/>
              <a:t>If they fight this, do not back down – ask where else/how</a:t>
            </a:r>
          </a:p>
          <a:p>
            <a:pPr marL="1143000" lvl="1" indent="-457200"/>
            <a:r>
              <a:rPr lang="en-US" dirty="0"/>
              <a:t>“So the UCR rates in your opinions come from Context4HealthCare’s database?”</a:t>
            </a:r>
          </a:p>
          <a:p>
            <a:pPr marL="1143000" lvl="1" indent="-457200"/>
            <a:r>
              <a:rPr lang="en-US" dirty="0"/>
              <a:t>“Your testimony is based largely on what Context4HealthCare’s database contains?”</a:t>
            </a:r>
          </a:p>
          <a:p>
            <a:pPr marL="1143000" lvl="1" indent="-457200"/>
            <a:r>
              <a:rPr lang="en-US" dirty="0"/>
              <a:t>“You trust Context4HealthCare because you trust their methodology and information?”</a:t>
            </a:r>
          </a:p>
          <a:p>
            <a:pPr marL="1143000" lvl="1" indent="-457200"/>
            <a:r>
              <a:rPr lang="en-US" dirty="0"/>
              <a:t>“The data in your 12 page report in which you give your opinions for what the UCR of my client’s treatment to be are based entirely on what Context4HealthCare’s database states?”</a:t>
            </a:r>
          </a:p>
          <a:p>
            <a:pPr marL="457200" indent="-457200">
              <a:buFont typeface="Arial" panose="020B0604020202020204" pitchFamily="34" charset="0"/>
              <a:buChar char="•"/>
            </a:pPr>
            <a:r>
              <a:rPr lang="en-US" dirty="0"/>
              <a:t>You may or may not realize it but at this point, you have won the war if you stick the landing by committing them to their methodology from here on out.</a:t>
            </a:r>
          </a:p>
        </p:txBody>
      </p:sp>
      <p:sp>
        <p:nvSpPr>
          <p:cNvPr id="4" name="Slide Number Placeholder 3">
            <a:extLst>
              <a:ext uri="{FF2B5EF4-FFF2-40B4-BE49-F238E27FC236}">
                <a16:creationId xmlns:a16="http://schemas.microsoft.com/office/drawing/2014/main" id="{505625C2-98FC-CDF3-C09A-F68917C08290}"/>
              </a:ext>
            </a:extLst>
          </p:cNvPr>
          <p:cNvSpPr>
            <a:spLocks noGrp="1"/>
          </p:cNvSpPr>
          <p:nvPr>
            <p:ph type="sldNum" sz="quarter" idx="12"/>
          </p:nvPr>
        </p:nvSpPr>
        <p:spPr/>
        <p:txBody>
          <a:bodyPr/>
          <a:lstStyle/>
          <a:p>
            <a:fld id="{064E34B1-5640-0947-8314-DC18763C9BC9}" type="slidenum">
              <a:rPr lang="en-US" smtClean="0"/>
              <a:pPr/>
              <a:t>19</a:t>
            </a:fld>
            <a:endParaRPr lang="en-US" dirty="0"/>
          </a:p>
        </p:txBody>
      </p:sp>
    </p:spTree>
    <p:extLst>
      <p:ext uri="{BB962C8B-B14F-4D97-AF65-F5344CB8AC3E}">
        <p14:creationId xmlns:p14="http://schemas.microsoft.com/office/powerpoint/2010/main" val="2001573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56988-4E51-EF55-D737-F0C9FABA85FB}"/>
              </a:ext>
            </a:extLst>
          </p:cNvPr>
          <p:cNvSpPr>
            <a:spLocks noGrp="1"/>
          </p:cNvSpPr>
          <p:nvPr>
            <p:ph type="title"/>
          </p:nvPr>
        </p:nvSpPr>
        <p:spPr/>
        <p:txBody>
          <a:bodyPr/>
          <a:lstStyle/>
          <a:p>
            <a:pPr algn="ctr"/>
            <a:r>
              <a:rPr lang="en-US" dirty="0">
                <a:latin typeface="+mn-lt"/>
              </a:rPr>
              <a:t>Summary</a:t>
            </a:r>
          </a:p>
        </p:txBody>
      </p:sp>
      <p:sp>
        <p:nvSpPr>
          <p:cNvPr id="3" name="Content Placeholder 2">
            <a:extLst>
              <a:ext uri="{FF2B5EF4-FFF2-40B4-BE49-F238E27FC236}">
                <a16:creationId xmlns:a16="http://schemas.microsoft.com/office/drawing/2014/main" id="{AA7D37FE-1E6D-8D53-CDAA-07C51D6C5412}"/>
              </a:ext>
            </a:extLst>
          </p:cNvPr>
          <p:cNvSpPr>
            <a:spLocks noGrp="1"/>
          </p:cNvSpPr>
          <p:nvPr>
            <p:ph idx="1"/>
          </p:nvPr>
        </p:nvSpPr>
        <p:spPr/>
        <p:txBody>
          <a:bodyPr>
            <a:normAutofit/>
          </a:bodyPr>
          <a:lstStyle/>
          <a:p>
            <a:pPr marL="457200" indent="-457200">
              <a:buFont typeface="Arial" panose="020B0604020202020204" pitchFamily="34" charset="0"/>
              <a:buChar char="•"/>
            </a:pPr>
            <a:r>
              <a:rPr lang="en-US" sz="2000" dirty="0">
                <a:latin typeface="+mn-lt"/>
              </a:rPr>
              <a:t>Billing/Coding witnesses are utilized for the very specific purpose of conducting a “kitchen sink” defense – that is when all else fails, throw everything at the Plaintiff. The idea generally is that the Defense is in a bad place on liability and therefore leans entirely into the other portions of the VF;</a:t>
            </a:r>
          </a:p>
          <a:p>
            <a:pPr marL="457200" indent="-457200">
              <a:buFont typeface="Arial" panose="020B0604020202020204" pitchFamily="34" charset="0"/>
              <a:buChar char="•"/>
            </a:pPr>
            <a:r>
              <a:rPr lang="en-US" sz="2000" dirty="0">
                <a:latin typeface="+mn-lt"/>
              </a:rPr>
              <a:t>Consider that this means that the Defense is trying to backdoor inadmissible evidence into trial when they know their client is at fault and that your client is hurt as a result. Priority #1 is to strike the billing/coding witness before they can mislead the jury and harm your client (unless you shouldn’t);</a:t>
            </a:r>
          </a:p>
          <a:p>
            <a:pPr marL="457200" indent="-457200">
              <a:buFont typeface="Arial" panose="020B0604020202020204" pitchFamily="34" charset="0"/>
              <a:buChar char="•"/>
            </a:pPr>
            <a:r>
              <a:rPr lang="en-US" sz="2000" dirty="0">
                <a:latin typeface="+mn-lt"/>
              </a:rPr>
              <a:t>The battle to strike the billing/coding witness begins early on in your case, can generally be simply replicated once the process is mastered, and the witness can still be capably cross-examined at trial and his/her true purpose unveiled in closing arguments if the Court rules incorrectly on </a:t>
            </a:r>
            <a:r>
              <a:rPr lang="en-US" sz="2000" i="1" dirty="0">
                <a:latin typeface="+mn-lt"/>
              </a:rPr>
              <a:t>Daubert</a:t>
            </a:r>
            <a:r>
              <a:rPr lang="en-US" sz="2000" dirty="0">
                <a:latin typeface="+mn-lt"/>
              </a:rPr>
              <a:t>.</a:t>
            </a:r>
          </a:p>
          <a:p>
            <a:pPr marL="457200" indent="-457200">
              <a:buFont typeface="Arial" panose="020B0604020202020204" pitchFamily="34" charset="0"/>
              <a:buChar char="•"/>
            </a:pPr>
            <a:r>
              <a:rPr lang="en-US" sz="2000" dirty="0">
                <a:latin typeface="+mn-lt"/>
              </a:rPr>
              <a:t>Half the battle, as with all things in life, is preparation. Fight the battle early, often, and throughout.</a:t>
            </a:r>
          </a:p>
        </p:txBody>
      </p:sp>
      <p:sp>
        <p:nvSpPr>
          <p:cNvPr id="4" name="Slide Number Placeholder 3">
            <a:extLst>
              <a:ext uri="{FF2B5EF4-FFF2-40B4-BE49-F238E27FC236}">
                <a16:creationId xmlns:a16="http://schemas.microsoft.com/office/drawing/2014/main" id="{1642F607-A721-AA2C-EDF6-C23533EA769A}"/>
              </a:ext>
            </a:extLst>
          </p:cNvPr>
          <p:cNvSpPr>
            <a:spLocks noGrp="1"/>
          </p:cNvSpPr>
          <p:nvPr>
            <p:ph type="sldNum" sz="quarter" idx="12"/>
          </p:nvPr>
        </p:nvSpPr>
        <p:spPr/>
        <p:txBody>
          <a:bodyPr/>
          <a:lstStyle/>
          <a:p>
            <a:fld id="{064E34B1-5640-0947-8314-DC18763C9BC9}" type="slidenum">
              <a:rPr lang="en-US" smtClean="0"/>
              <a:pPr/>
              <a:t>2</a:t>
            </a:fld>
            <a:endParaRPr lang="en-US" dirty="0"/>
          </a:p>
        </p:txBody>
      </p:sp>
    </p:spTree>
    <p:extLst>
      <p:ext uri="{BB962C8B-B14F-4D97-AF65-F5344CB8AC3E}">
        <p14:creationId xmlns:p14="http://schemas.microsoft.com/office/powerpoint/2010/main" val="178481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EAA64-D96A-60DF-171D-C1F5FE5B47C0}"/>
              </a:ext>
            </a:extLst>
          </p:cNvPr>
          <p:cNvSpPr>
            <a:spLocks noGrp="1"/>
          </p:cNvSpPr>
          <p:nvPr>
            <p:ph type="title"/>
          </p:nvPr>
        </p:nvSpPr>
        <p:spPr/>
        <p:txBody>
          <a:bodyPr>
            <a:normAutofit fontScale="90000"/>
          </a:bodyPr>
          <a:lstStyle/>
          <a:p>
            <a:pPr algn="ctr"/>
            <a:r>
              <a:rPr lang="en-US" dirty="0"/>
              <a:t>How The Billing/Coding Witness Packages The Hearsay</a:t>
            </a:r>
          </a:p>
        </p:txBody>
      </p:sp>
      <p:sp>
        <p:nvSpPr>
          <p:cNvPr id="3" name="Content Placeholder 2">
            <a:extLst>
              <a:ext uri="{FF2B5EF4-FFF2-40B4-BE49-F238E27FC236}">
                <a16:creationId xmlns:a16="http://schemas.microsoft.com/office/drawing/2014/main" id="{6A0CD4DC-371D-AC95-BE0C-B7565297263A}"/>
              </a:ext>
            </a:extLst>
          </p:cNvPr>
          <p:cNvSpPr>
            <a:spLocks noGrp="1"/>
          </p:cNvSpPr>
          <p:nvPr>
            <p:ph idx="1"/>
          </p:nvPr>
        </p:nvSpPr>
        <p:spPr/>
        <p:txBody>
          <a:bodyPr>
            <a:normAutofit fontScale="55000" lnSpcReduction="20000"/>
          </a:bodyPr>
          <a:lstStyle/>
          <a:p>
            <a:pPr marL="457200" indent="-457200">
              <a:buFont typeface="Arial" panose="020B0604020202020204" pitchFamily="34" charset="0"/>
              <a:buChar char="•"/>
            </a:pPr>
            <a:r>
              <a:rPr lang="en-US" dirty="0"/>
              <a:t>This part of the deposition should begin with a question that sounds like the following:</a:t>
            </a:r>
          </a:p>
          <a:p>
            <a:pPr marL="1143000" lvl="1" indent="-457200"/>
            <a:r>
              <a:rPr lang="en-US" dirty="0"/>
              <a:t>“I appreciate that this is going to be arduous and time-consuming, but I need to know each and every single step in your process of reaching your opinions as to my client’s medical bills in this case from the moment you are retained until the moment that you reached your final opinions. Please begin.”</a:t>
            </a:r>
          </a:p>
          <a:p>
            <a:pPr marL="457200" indent="-457200">
              <a:buFont typeface="Arial" panose="020B0604020202020204" pitchFamily="34" charset="0"/>
              <a:buChar char="•"/>
            </a:pPr>
            <a:r>
              <a:rPr lang="en-US" dirty="0"/>
              <a:t>Once the witness begins, you will stop and ask questions about each step – deliberately get the witness lost in the minutia of their own process.</a:t>
            </a:r>
          </a:p>
          <a:p>
            <a:pPr marL="1143000" lvl="1" indent="-457200"/>
            <a:r>
              <a:rPr lang="en-US" dirty="0"/>
              <a:t>Computer software? Any other people assist in the process? Purchase of subscription?</a:t>
            </a:r>
          </a:p>
          <a:p>
            <a:pPr marL="457200" indent="-457200">
              <a:buFont typeface="Arial" panose="020B0604020202020204" pitchFamily="34" charset="0"/>
              <a:buChar char="•"/>
            </a:pPr>
            <a:r>
              <a:rPr lang="en-US" dirty="0"/>
              <a:t>Always circle back and use the same language: “Okay, we got a little in the weeds there sorry about that. Have we covered that step of your methodology completely? Is there anything else we need to cover about that step? Good – so after you review the medical charges, what is the very next step?”</a:t>
            </a:r>
          </a:p>
          <a:p>
            <a:pPr marL="457200" indent="-457200">
              <a:buFont typeface="Arial" panose="020B0604020202020204" pitchFamily="34" charset="0"/>
              <a:buChar char="•"/>
            </a:pPr>
            <a:r>
              <a:rPr lang="en-US" dirty="0"/>
              <a:t>Remember that they usually love this and that you already have them committed to their hearsay. Also keep in mind that their “methodology” amounts to little more than the equivalent of a narrowed down Google search.</a:t>
            </a:r>
          </a:p>
          <a:p>
            <a:pPr marL="457200" indent="-457200">
              <a:buFont typeface="Arial" panose="020B0604020202020204" pitchFamily="34" charset="0"/>
              <a:buChar char="•"/>
            </a:pPr>
            <a:r>
              <a:rPr lang="en-US" dirty="0"/>
              <a:t>While you are going through this process and committing them to their “methodology” you will begin to realize that the witness is very comfortable with what is occurring – they probably like you and think you find their job to be very interesting. You will likely come off like someone trying to learn as much as you can about their job.</a:t>
            </a:r>
          </a:p>
          <a:p>
            <a:pPr marL="457200" indent="-457200">
              <a:buFont typeface="Arial" panose="020B0604020202020204" pitchFamily="34" charset="0"/>
              <a:buChar char="•"/>
            </a:pPr>
            <a:endParaRPr lang="en-US" dirty="0"/>
          </a:p>
          <a:p>
            <a:pPr marL="1143000" lvl="1" indent="-457200"/>
            <a:endParaRPr lang="en-US" dirty="0"/>
          </a:p>
          <a:p>
            <a:pPr marL="1143000" lvl="1" indent="-457200"/>
            <a:endParaRPr lang="en-US" dirty="0"/>
          </a:p>
        </p:txBody>
      </p:sp>
      <p:sp>
        <p:nvSpPr>
          <p:cNvPr id="4" name="Slide Number Placeholder 3">
            <a:extLst>
              <a:ext uri="{FF2B5EF4-FFF2-40B4-BE49-F238E27FC236}">
                <a16:creationId xmlns:a16="http://schemas.microsoft.com/office/drawing/2014/main" id="{924A0548-8CBE-5223-A586-8FBB68ECBDBE}"/>
              </a:ext>
            </a:extLst>
          </p:cNvPr>
          <p:cNvSpPr>
            <a:spLocks noGrp="1"/>
          </p:cNvSpPr>
          <p:nvPr>
            <p:ph type="sldNum" sz="quarter" idx="12"/>
          </p:nvPr>
        </p:nvSpPr>
        <p:spPr/>
        <p:txBody>
          <a:bodyPr/>
          <a:lstStyle/>
          <a:p>
            <a:fld id="{064E34B1-5640-0947-8314-DC18763C9BC9}" type="slidenum">
              <a:rPr lang="en-US" smtClean="0"/>
              <a:pPr/>
              <a:t>20</a:t>
            </a:fld>
            <a:endParaRPr lang="en-US" dirty="0"/>
          </a:p>
        </p:txBody>
      </p:sp>
    </p:spTree>
    <p:extLst>
      <p:ext uri="{BB962C8B-B14F-4D97-AF65-F5344CB8AC3E}">
        <p14:creationId xmlns:p14="http://schemas.microsoft.com/office/powerpoint/2010/main" val="4038620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37201-7EE6-D12A-5083-DDC2F5CA9AFB}"/>
              </a:ext>
            </a:extLst>
          </p:cNvPr>
          <p:cNvSpPr>
            <a:spLocks noGrp="1"/>
          </p:cNvSpPr>
          <p:nvPr>
            <p:ph type="ctrTitle"/>
          </p:nvPr>
        </p:nvSpPr>
        <p:spPr/>
        <p:txBody>
          <a:bodyPr>
            <a:normAutofit fontScale="90000"/>
          </a:bodyPr>
          <a:lstStyle/>
          <a:p>
            <a:r>
              <a:rPr lang="en-US" dirty="0"/>
              <a:t>Where the Deposition Becomes Fun – Attacking the Methodology and Sources</a:t>
            </a:r>
          </a:p>
        </p:txBody>
      </p:sp>
      <p:sp>
        <p:nvSpPr>
          <p:cNvPr id="3" name="Subtitle 2">
            <a:extLst>
              <a:ext uri="{FF2B5EF4-FFF2-40B4-BE49-F238E27FC236}">
                <a16:creationId xmlns:a16="http://schemas.microsoft.com/office/drawing/2014/main" id="{BB62A2FC-D2CD-9DB4-0966-489B9CD912F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1771117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801F649C-CA1A-3C76-6247-D277DC4DEA0D}"/>
              </a:ext>
            </a:extLst>
          </p:cNvPr>
          <p:cNvSpPr>
            <a:spLocks noGrp="1"/>
          </p:cNvSpPr>
          <p:nvPr>
            <p:ph type="title"/>
          </p:nvPr>
        </p:nvSpPr>
        <p:spPr>
          <a:xfrm>
            <a:off x="487235" y="365126"/>
            <a:ext cx="11286499" cy="1223394"/>
          </a:xfrm>
        </p:spPr>
        <p:txBody>
          <a:bodyPr>
            <a:normAutofit fontScale="90000"/>
          </a:bodyPr>
          <a:lstStyle/>
          <a:p>
            <a:pPr algn="ctr"/>
            <a:r>
              <a:rPr lang="en-US" dirty="0"/>
              <a:t>Witness Committed, Target Acquired, Press the Red Button</a:t>
            </a:r>
          </a:p>
        </p:txBody>
      </p:sp>
      <p:pic>
        <p:nvPicPr>
          <p:cNvPr id="4" name="Picture 3" descr="A cartoon of a green character&#10;&#10;AI-generated content may be incorrect.">
            <a:extLst>
              <a:ext uri="{FF2B5EF4-FFF2-40B4-BE49-F238E27FC236}">
                <a16:creationId xmlns:a16="http://schemas.microsoft.com/office/drawing/2014/main" id="{7B47A55B-C3EF-32D5-9E29-FE9B6A667FA0}"/>
              </a:ext>
            </a:extLst>
          </p:cNvPr>
          <p:cNvPicPr>
            <a:picLocks noChangeAspect="1"/>
          </p:cNvPicPr>
          <p:nvPr/>
        </p:nvPicPr>
        <p:blipFill>
          <a:blip r:embed="rId2"/>
          <a:stretch>
            <a:fillRect/>
          </a:stretch>
        </p:blipFill>
        <p:spPr>
          <a:xfrm>
            <a:off x="681487" y="1825625"/>
            <a:ext cx="4873924" cy="4351338"/>
          </a:xfrm>
          <a:prstGeom prst="rect">
            <a:avLst/>
          </a:prstGeom>
          <a:noFill/>
        </p:spPr>
      </p:pic>
      <p:sp>
        <p:nvSpPr>
          <p:cNvPr id="14" name="Content Placeholder 3">
            <a:extLst>
              <a:ext uri="{FF2B5EF4-FFF2-40B4-BE49-F238E27FC236}">
                <a16:creationId xmlns:a16="http://schemas.microsoft.com/office/drawing/2014/main" id="{0176F33C-8017-29E7-80A4-FA8BAE37E4E8}"/>
              </a:ext>
            </a:extLst>
          </p:cNvPr>
          <p:cNvSpPr>
            <a:spLocks noGrp="1"/>
          </p:cNvSpPr>
          <p:nvPr>
            <p:ph sz="half" idx="2"/>
          </p:nvPr>
        </p:nvSpPr>
        <p:spPr>
          <a:xfrm>
            <a:off x="6172200" y="1825625"/>
            <a:ext cx="5181600" cy="4351338"/>
          </a:xfrm>
        </p:spPr>
        <p:txBody>
          <a:bodyPr>
            <a:normAutofit fontScale="62500" lnSpcReduction="20000"/>
          </a:bodyPr>
          <a:lstStyle/>
          <a:p>
            <a:pPr marL="457200" indent="-457200">
              <a:buFont typeface="Arial" panose="020B0604020202020204" pitchFamily="34" charset="0"/>
              <a:buChar char="•"/>
            </a:pPr>
            <a:r>
              <a:rPr lang="en-US" dirty="0"/>
              <a:t>Keep in mind the following:</a:t>
            </a:r>
          </a:p>
          <a:p>
            <a:pPr marL="1143000" lvl="1" indent="-457200"/>
            <a:r>
              <a:rPr lang="en-US" dirty="0"/>
              <a:t>The witness should now be married to their sources, there is no pulling back without discrediting themselves;</a:t>
            </a:r>
          </a:p>
          <a:p>
            <a:pPr marL="1143000" lvl="1" indent="-457200"/>
            <a:r>
              <a:rPr lang="en-US" dirty="0"/>
              <a:t>The witness is now also married to their methodology – if they try to add steps, make sure to commit them to that and ask where in their methodology that new step fits, they will not know and it will illustrate that their methodology is a sham;</a:t>
            </a:r>
          </a:p>
          <a:p>
            <a:pPr marL="1143000" lvl="1" indent="-457200"/>
            <a:r>
              <a:rPr lang="en-US" dirty="0"/>
              <a:t>The witness is comfortable with you – ease into the tough questioning then go nuclear once you have asserted control.</a:t>
            </a:r>
          </a:p>
          <a:p>
            <a:pPr marL="1143000" lvl="1" indent="-457200"/>
            <a:endParaRPr lang="en-US" dirty="0"/>
          </a:p>
        </p:txBody>
      </p:sp>
      <p:sp>
        <p:nvSpPr>
          <p:cNvPr id="3" name="Slide Number Placeholder 2">
            <a:extLst>
              <a:ext uri="{FF2B5EF4-FFF2-40B4-BE49-F238E27FC236}">
                <a16:creationId xmlns:a16="http://schemas.microsoft.com/office/drawing/2014/main" id="{D50215ED-A6D9-2B8C-7301-22CA7CC535CE}"/>
              </a:ext>
            </a:extLst>
          </p:cNvPr>
          <p:cNvSpPr>
            <a:spLocks noGrp="1"/>
          </p:cNvSpPr>
          <p:nvPr>
            <p:ph type="sldNum" sz="quarter" idx="12"/>
          </p:nvPr>
        </p:nvSpPr>
        <p:spPr>
          <a:xfrm>
            <a:off x="11353800" y="6356350"/>
            <a:ext cx="682083" cy="365125"/>
          </a:xfrm>
        </p:spPr>
        <p:txBody>
          <a:bodyPr anchor="ctr">
            <a:normAutofit/>
          </a:bodyPr>
          <a:lstStyle/>
          <a:p>
            <a:pPr>
              <a:spcAft>
                <a:spcPts val="600"/>
              </a:spcAft>
            </a:pPr>
            <a:fld id="{C64BBB62-8BC7-594A-BED9-2B9936331841}" type="slidenum">
              <a:rPr lang="en-US" smtClean="0"/>
              <a:pPr>
                <a:spcAft>
                  <a:spcPts val="600"/>
                </a:spcAft>
              </a:pPr>
              <a:t>22</a:t>
            </a:fld>
            <a:endParaRPr lang="en-US"/>
          </a:p>
        </p:txBody>
      </p:sp>
    </p:spTree>
    <p:extLst>
      <p:ext uri="{BB962C8B-B14F-4D97-AF65-F5344CB8AC3E}">
        <p14:creationId xmlns:p14="http://schemas.microsoft.com/office/powerpoint/2010/main" val="41541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fade">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fade">
                                      <p:cBhvr>
                                        <p:cTn id="17" dur="50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fade">
                                      <p:cBhvr>
                                        <p:cTn id="22" dur="5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screenshot of a computer&#10;&#10;AI-generated content may be incorrect.">
            <a:extLst>
              <a:ext uri="{FF2B5EF4-FFF2-40B4-BE49-F238E27FC236}">
                <a16:creationId xmlns:a16="http://schemas.microsoft.com/office/drawing/2014/main" id="{F10E84D4-6018-DA4D-FFB4-546695CAE06C}"/>
              </a:ext>
            </a:extLst>
          </p:cNvPr>
          <p:cNvPicPr>
            <a:picLocks noGrp="1" noChangeAspect="1"/>
          </p:cNvPicPr>
          <p:nvPr>
            <p:ph idx="1"/>
          </p:nvPr>
        </p:nvPicPr>
        <p:blipFill>
          <a:blip r:embed="rId2"/>
          <a:stretch>
            <a:fillRect/>
          </a:stretch>
        </p:blipFill>
        <p:spPr>
          <a:xfrm>
            <a:off x="363441" y="68263"/>
            <a:ext cx="11465118" cy="6219825"/>
          </a:xfrm>
          <a:noFill/>
        </p:spPr>
      </p:pic>
      <p:sp>
        <p:nvSpPr>
          <p:cNvPr id="4" name="Slide Number Placeholder 3" hidden="1">
            <a:extLst>
              <a:ext uri="{FF2B5EF4-FFF2-40B4-BE49-F238E27FC236}">
                <a16:creationId xmlns:a16="http://schemas.microsoft.com/office/drawing/2014/main" id="{30F6E14D-760A-E25D-970A-34FFD50F55DD}"/>
              </a:ext>
            </a:extLst>
          </p:cNvPr>
          <p:cNvSpPr>
            <a:spLocks noGrp="1"/>
          </p:cNvSpPr>
          <p:nvPr>
            <p:ph type="sldNum" sz="quarter" idx="12"/>
          </p:nvPr>
        </p:nvSpPr>
        <p:spPr/>
        <p:txBody>
          <a:bodyPr/>
          <a:lstStyle/>
          <a:p>
            <a:pPr>
              <a:spcAft>
                <a:spcPts val="600"/>
              </a:spcAft>
            </a:pPr>
            <a:fld id="{064E34B1-5640-0947-8314-DC18763C9BC9}" type="slidenum">
              <a:rPr lang="en-US" smtClean="0"/>
              <a:pPr>
                <a:spcAft>
                  <a:spcPts val="600"/>
                </a:spcAft>
              </a:pPr>
              <a:t>23</a:t>
            </a:fld>
            <a:endParaRPr lang="en-US"/>
          </a:p>
        </p:txBody>
      </p:sp>
    </p:spTree>
    <p:extLst>
      <p:ext uri="{BB962C8B-B14F-4D97-AF65-F5344CB8AC3E}">
        <p14:creationId xmlns:p14="http://schemas.microsoft.com/office/powerpoint/2010/main" val="39780736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D68E8-BD22-7B96-FBB2-4D1EDAFA5647}"/>
              </a:ext>
            </a:extLst>
          </p:cNvPr>
          <p:cNvSpPr>
            <a:spLocks noGrp="1"/>
          </p:cNvSpPr>
          <p:nvPr>
            <p:ph type="title"/>
          </p:nvPr>
        </p:nvSpPr>
        <p:spPr/>
        <p:txBody>
          <a:bodyPr>
            <a:normAutofit fontScale="90000"/>
          </a:bodyPr>
          <a:lstStyle/>
          <a:p>
            <a:pPr algn="ctr"/>
            <a:r>
              <a:rPr lang="en-US" dirty="0"/>
              <a:t>Peppering the Witness with </a:t>
            </a:r>
            <a:r>
              <a:rPr lang="en-US" i="1" dirty="0"/>
              <a:t>Daubert </a:t>
            </a:r>
            <a:r>
              <a:rPr lang="en-US" dirty="0"/>
              <a:t> Prong Questions</a:t>
            </a:r>
          </a:p>
        </p:txBody>
      </p:sp>
      <p:sp>
        <p:nvSpPr>
          <p:cNvPr id="3" name="Content Placeholder 2">
            <a:extLst>
              <a:ext uri="{FF2B5EF4-FFF2-40B4-BE49-F238E27FC236}">
                <a16:creationId xmlns:a16="http://schemas.microsoft.com/office/drawing/2014/main" id="{BBDF1C74-3CE5-8D68-E1A2-0AC34CE34BEE}"/>
              </a:ext>
            </a:extLst>
          </p:cNvPr>
          <p:cNvSpPr>
            <a:spLocks noGrp="1"/>
          </p:cNvSpPr>
          <p:nvPr>
            <p:ph idx="1"/>
          </p:nvPr>
        </p:nvSpPr>
        <p:spPr/>
        <p:txBody>
          <a:bodyPr>
            <a:normAutofit fontScale="55000" lnSpcReduction="20000"/>
          </a:bodyPr>
          <a:lstStyle/>
          <a:p>
            <a:pPr marL="457200" lvl="0" indent="-457200">
              <a:buFont typeface="Arial" panose="020B0604020202020204" pitchFamily="34" charset="0"/>
              <a:buChar char="•"/>
            </a:pPr>
            <a:r>
              <a:rPr lang="en-US" dirty="0"/>
              <a:t>“I have just a few questions for you about your methodology in this case”</a:t>
            </a:r>
          </a:p>
          <a:p>
            <a:pPr marL="457200" lvl="0" indent="-457200">
              <a:buFont typeface="Arial" panose="020B0604020202020204" pitchFamily="34" charset="0"/>
              <a:buChar char="•"/>
            </a:pPr>
            <a:r>
              <a:rPr lang="en-US" dirty="0"/>
              <a:t>Two-Factor Authentication Style </a:t>
            </a:r>
            <a:r>
              <a:rPr lang="en-US" b="1" i="1" dirty="0"/>
              <a:t>Daubert</a:t>
            </a:r>
            <a:r>
              <a:rPr lang="en-US" dirty="0"/>
              <a:t> – make this work at both the </a:t>
            </a:r>
            <a:r>
              <a:rPr lang="en-US" b="1" i="1" dirty="0"/>
              <a:t>expert</a:t>
            </a:r>
            <a:r>
              <a:rPr lang="en-US" dirty="0"/>
              <a:t> level and then the </a:t>
            </a:r>
            <a:r>
              <a:rPr lang="en-US" b="1" i="1" u="sng" dirty="0"/>
              <a:t>data</a:t>
            </a:r>
            <a:r>
              <a:rPr lang="en-US" dirty="0"/>
              <a:t> level:</a:t>
            </a:r>
          </a:p>
          <a:p>
            <a:pPr lvl="1"/>
            <a:r>
              <a:rPr lang="en-US" dirty="0"/>
              <a:t>Whether it has been tested and can be tested;</a:t>
            </a:r>
          </a:p>
          <a:p>
            <a:pPr lvl="2"/>
            <a:r>
              <a:rPr lang="en-US" dirty="0"/>
              <a:t>Have you tested your methodology before to see if it is accurate? (HUH) Well have you ever taken your methodology, outside the litigation context and tested it to make sure it is accurate? Your numbers come from Context4HealthCare, right? So you would have to test their methods to ensure yours is correct? Have you verified it with doctors? Verified it with other billers/coders? Have you ever gone to your sources and checked with them to make sure their numbers were correct? Ever called them to cross-check it?</a:t>
            </a:r>
          </a:p>
          <a:p>
            <a:pPr lvl="2"/>
            <a:r>
              <a:rPr lang="en-US" b="1" i="1" u="sng" dirty="0"/>
              <a:t>Right - the data is correct, so you feel your method is correct? You feel that C4H is reliable?</a:t>
            </a:r>
            <a:endParaRPr lang="en-US" dirty="0"/>
          </a:p>
          <a:p>
            <a:pPr lvl="2"/>
            <a:r>
              <a:rPr lang="en-US" dirty="0"/>
              <a:t>Do you know if Context4Healthcare tests the reliability of their data/charges? Do you know who provides those? These are all health insurance, correct? So, again relying only on what C4H is telling us, their charges come from health insurance providers who have bills from doctors but no other doctors?</a:t>
            </a:r>
          </a:p>
          <a:p>
            <a:pPr lvl="1"/>
            <a:r>
              <a:rPr lang="en-US" dirty="0"/>
              <a:t>Whether it has been subject to peer review and publication;</a:t>
            </a:r>
          </a:p>
          <a:p>
            <a:pPr lvl="2"/>
            <a:r>
              <a:rPr lang="en-US" dirty="0"/>
              <a:t>Do you in your practice work directly with any other billing/coding experts and look over each other’s work sometimes? Same question – but regarding your methodology we have been talking about, no one checks over that generally speaking? Alright, so fair to say you did not have anyone check your work in this case? No peers reviewed your work?</a:t>
            </a:r>
          </a:p>
          <a:p>
            <a:pPr lvl="2"/>
            <a:r>
              <a:rPr lang="en-US" dirty="0"/>
              <a:t>Do you know how Context4Healthcare verifies the accuracy of their data? Do you know if they do so regularly? How regularly? How do you know that? Because they say they do, correct? Do you know of anyone over at C4H whose job it is to verify their data? So you do not know their qualifications? Do you even know if there is a specific person who does this? Do you know if they bring in a third party to audit? Who that is?</a:t>
            </a:r>
          </a:p>
          <a:p>
            <a:pPr lvl="0"/>
            <a:endParaRPr lang="en-US" dirty="0"/>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A3623C31-4B30-CFC9-D0E0-C4A8867B9498}"/>
              </a:ext>
            </a:extLst>
          </p:cNvPr>
          <p:cNvSpPr>
            <a:spLocks noGrp="1"/>
          </p:cNvSpPr>
          <p:nvPr>
            <p:ph type="sldNum" sz="quarter" idx="12"/>
          </p:nvPr>
        </p:nvSpPr>
        <p:spPr/>
        <p:txBody>
          <a:bodyPr/>
          <a:lstStyle/>
          <a:p>
            <a:fld id="{064E34B1-5640-0947-8314-DC18763C9BC9}" type="slidenum">
              <a:rPr lang="en-US" smtClean="0"/>
              <a:pPr/>
              <a:t>24</a:t>
            </a:fld>
            <a:endParaRPr lang="en-US" dirty="0"/>
          </a:p>
        </p:txBody>
      </p:sp>
    </p:spTree>
    <p:extLst>
      <p:ext uri="{BB962C8B-B14F-4D97-AF65-F5344CB8AC3E}">
        <p14:creationId xmlns:p14="http://schemas.microsoft.com/office/powerpoint/2010/main" val="2827496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F3455-619B-FC08-BD78-D3B6310CE702}"/>
              </a:ext>
            </a:extLst>
          </p:cNvPr>
          <p:cNvSpPr>
            <a:spLocks noGrp="1"/>
          </p:cNvSpPr>
          <p:nvPr>
            <p:ph type="title"/>
          </p:nvPr>
        </p:nvSpPr>
        <p:spPr/>
        <p:txBody>
          <a:bodyPr>
            <a:normAutofit fontScale="90000"/>
          </a:bodyPr>
          <a:lstStyle/>
          <a:p>
            <a:pPr algn="ctr"/>
            <a:r>
              <a:rPr lang="en-US" dirty="0"/>
              <a:t>Peppering in </a:t>
            </a:r>
            <a:r>
              <a:rPr lang="en-US" i="1" dirty="0"/>
              <a:t>Daubert</a:t>
            </a:r>
            <a:r>
              <a:rPr lang="en-US" dirty="0"/>
              <a:t> Prong Questions (Part Deux)</a:t>
            </a:r>
          </a:p>
        </p:txBody>
      </p:sp>
      <p:sp>
        <p:nvSpPr>
          <p:cNvPr id="3" name="Content Placeholder 2">
            <a:extLst>
              <a:ext uri="{FF2B5EF4-FFF2-40B4-BE49-F238E27FC236}">
                <a16:creationId xmlns:a16="http://schemas.microsoft.com/office/drawing/2014/main" id="{367C68A1-14AB-676F-0647-CC400BDE2529}"/>
              </a:ext>
            </a:extLst>
          </p:cNvPr>
          <p:cNvSpPr>
            <a:spLocks noGrp="1"/>
          </p:cNvSpPr>
          <p:nvPr>
            <p:ph idx="1"/>
          </p:nvPr>
        </p:nvSpPr>
        <p:spPr/>
        <p:txBody>
          <a:bodyPr>
            <a:normAutofit fontScale="47500" lnSpcReduction="20000"/>
          </a:bodyPr>
          <a:lstStyle/>
          <a:p>
            <a:pPr marL="457200" indent="-457200">
              <a:buFont typeface="Arial" panose="020B0604020202020204" pitchFamily="34" charset="0"/>
              <a:buChar char="•"/>
            </a:pPr>
            <a:r>
              <a:rPr lang="en-US" dirty="0"/>
              <a:t>Two-Factor Authentication Style </a:t>
            </a:r>
            <a:r>
              <a:rPr lang="en-US" b="1" i="1" dirty="0"/>
              <a:t>Daubert</a:t>
            </a:r>
            <a:r>
              <a:rPr lang="en-US" dirty="0"/>
              <a:t> – make this work at both the </a:t>
            </a:r>
            <a:r>
              <a:rPr lang="en-US" b="1" i="1" u="sng" dirty="0"/>
              <a:t>expert</a:t>
            </a:r>
            <a:r>
              <a:rPr lang="en-US" dirty="0"/>
              <a:t> level and the </a:t>
            </a:r>
            <a:r>
              <a:rPr lang="en-US" b="1" i="1" u="sng" dirty="0"/>
              <a:t>data</a:t>
            </a:r>
            <a:r>
              <a:rPr lang="en-US" dirty="0"/>
              <a:t> level (cont’d):</a:t>
            </a:r>
          </a:p>
          <a:p>
            <a:pPr lvl="1"/>
            <a:r>
              <a:rPr lang="en-US" dirty="0"/>
              <a:t>Known of potential rate of error:</a:t>
            </a:r>
          </a:p>
          <a:p>
            <a:pPr lvl="2"/>
            <a:r>
              <a:rPr lang="en-US" dirty="0"/>
              <a:t>Do you know what the rate of error is for your methodology? Do you know if there is a rate of error? Do you specifically know if there is a rate of error for the work you did in this case?</a:t>
            </a:r>
          </a:p>
          <a:p>
            <a:pPr lvl="2"/>
            <a:r>
              <a:rPr lang="en-US" dirty="0"/>
              <a:t>But you do feel that C4H is a reputable source and therefore you are comfortable in this regard?</a:t>
            </a:r>
          </a:p>
          <a:p>
            <a:pPr lvl="2"/>
            <a:r>
              <a:rPr lang="en-US" dirty="0"/>
              <a:t>What is the rate of error for C4H’s data set? Your opinions in this case come from their database, right? So what is the rate of error of their data set?</a:t>
            </a:r>
          </a:p>
          <a:p>
            <a:pPr lvl="1"/>
            <a:r>
              <a:rPr lang="en-US" dirty="0"/>
              <a:t>Existence and maintenance of standards or controls:</a:t>
            </a:r>
          </a:p>
          <a:p>
            <a:pPr lvl="2"/>
            <a:r>
              <a:rPr lang="en-US" dirty="0"/>
              <a:t>Is your work standardized? Is there a means through which you ensure uniformity of your methodology across cases?</a:t>
            </a:r>
          </a:p>
          <a:p>
            <a:pPr lvl="2"/>
            <a:r>
              <a:rPr lang="en-US" dirty="0"/>
              <a:t>C4H – same questions, they will not know the answers. They cannot know – oftentimes it is proprietary, trade secret.</a:t>
            </a:r>
          </a:p>
          <a:p>
            <a:pPr lvl="1"/>
            <a:r>
              <a:rPr lang="en-US" dirty="0"/>
              <a:t>Whether it has attracted widespread acceptance within a relevant scientific community;</a:t>
            </a:r>
          </a:p>
          <a:p>
            <a:pPr lvl="2"/>
            <a:r>
              <a:rPr lang="en-US" dirty="0"/>
              <a:t>Ask for specific people or organizations – they use this as well? Do you know if they base their methods off of C4H or similar sources?</a:t>
            </a:r>
          </a:p>
          <a:p>
            <a:pPr marL="457200" lvl="0" indent="-457200">
              <a:buFont typeface="Arial" panose="020B0604020202020204" pitchFamily="34" charset="0"/>
              <a:buChar char="•"/>
            </a:pPr>
            <a:r>
              <a:rPr lang="en-US" dirty="0"/>
              <a:t>Go through each with the expert to confirm for their sources, additionally ask if they know who we can reach to discuss each. Do not back down for even a moment, always follow up and always be confident that the witness very likely will run out of rope.</a:t>
            </a:r>
          </a:p>
          <a:p>
            <a:pPr marL="457200" lvl="0" indent="-457200">
              <a:buFont typeface="Arial" panose="020B0604020202020204" pitchFamily="34" charset="0"/>
              <a:buChar char="•"/>
            </a:pPr>
            <a:r>
              <a:rPr lang="en-US" dirty="0"/>
              <a:t>Assuming I have the correct codes for my client’s treatment and I have a subscription with C4H, is there any reason I would be unable to do what you did to reach your opinions? Same question – but for a member of our jury? ChatGPT? Database?</a:t>
            </a:r>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E30E7ED6-BBB0-0969-B855-B10EDAA12013}"/>
              </a:ext>
            </a:extLst>
          </p:cNvPr>
          <p:cNvSpPr>
            <a:spLocks noGrp="1"/>
          </p:cNvSpPr>
          <p:nvPr>
            <p:ph type="sldNum" sz="quarter" idx="12"/>
          </p:nvPr>
        </p:nvSpPr>
        <p:spPr/>
        <p:txBody>
          <a:bodyPr/>
          <a:lstStyle/>
          <a:p>
            <a:fld id="{064E34B1-5640-0947-8314-DC18763C9BC9}" type="slidenum">
              <a:rPr lang="en-US" smtClean="0"/>
              <a:pPr/>
              <a:t>25</a:t>
            </a:fld>
            <a:endParaRPr lang="en-US" dirty="0"/>
          </a:p>
        </p:txBody>
      </p:sp>
    </p:spTree>
    <p:extLst>
      <p:ext uri="{BB962C8B-B14F-4D97-AF65-F5344CB8AC3E}">
        <p14:creationId xmlns:p14="http://schemas.microsoft.com/office/powerpoint/2010/main" val="60507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aper with text on it&#10;&#10;AI-generated content may be incorrect.">
            <a:extLst>
              <a:ext uri="{FF2B5EF4-FFF2-40B4-BE49-F238E27FC236}">
                <a16:creationId xmlns:a16="http://schemas.microsoft.com/office/drawing/2014/main" id="{B6CED8AB-58D3-C9B2-B443-6151DEF91833}"/>
              </a:ext>
            </a:extLst>
          </p:cNvPr>
          <p:cNvPicPr>
            <a:picLocks noGrp="1" noChangeAspect="1"/>
          </p:cNvPicPr>
          <p:nvPr>
            <p:ph idx="1"/>
          </p:nvPr>
        </p:nvPicPr>
        <p:blipFill>
          <a:blip r:embed="rId2"/>
          <a:stretch>
            <a:fillRect/>
          </a:stretch>
        </p:blipFill>
        <p:spPr>
          <a:xfrm>
            <a:off x="1647826" y="68263"/>
            <a:ext cx="9067800" cy="6219825"/>
          </a:xfrm>
          <a:noFill/>
        </p:spPr>
      </p:pic>
      <p:sp>
        <p:nvSpPr>
          <p:cNvPr id="4" name="Slide Number Placeholder 3" hidden="1">
            <a:extLst>
              <a:ext uri="{FF2B5EF4-FFF2-40B4-BE49-F238E27FC236}">
                <a16:creationId xmlns:a16="http://schemas.microsoft.com/office/drawing/2014/main" id="{AC8BF789-2661-4D69-9190-B11332F033B3}"/>
              </a:ext>
            </a:extLst>
          </p:cNvPr>
          <p:cNvSpPr>
            <a:spLocks noGrp="1"/>
          </p:cNvSpPr>
          <p:nvPr>
            <p:ph type="sldNum" sz="quarter" idx="12"/>
          </p:nvPr>
        </p:nvSpPr>
        <p:spPr/>
        <p:txBody>
          <a:bodyPr/>
          <a:lstStyle/>
          <a:p>
            <a:pPr>
              <a:spcAft>
                <a:spcPts val="600"/>
              </a:spcAft>
            </a:pPr>
            <a:fld id="{064E34B1-5640-0947-8314-DC18763C9BC9}" type="slidenum">
              <a:rPr lang="en-US" smtClean="0"/>
              <a:pPr>
                <a:spcAft>
                  <a:spcPts val="600"/>
                </a:spcAft>
              </a:pPr>
              <a:t>26</a:t>
            </a:fld>
            <a:endParaRPr lang="en-US"/>
          </a:p>
        </p:txBody>
      </p:sp>
    </p:spTree>
    <p:extLst>
      <p:ext uri="{BB962C8B-B14F-4D97-AF65-F5344CB8AC3E}">
        <p14:creationId xmlns:p14="http://schemas.microsoft.com/office/powerpoint/2010/main" val="22741116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74A68-4CD9-0CFE-4A2E-8CD7ECF2BF9A}"/>
              </a:ext>
            </a:extLst>
          </p:cNvPr>
          <p:cNvSpPr>
            <a:spLocks noGrp="1"/>
          </p:cNvSpPr>
          <p:nvPr>
            <p:ph type="ctrTitle"/>
          </p:nvPr>
        </p:nvSpPr>
        <p:spPr/>
        <p:txBody>
          <a:bodyPr>
            <a:normAutofit/>
          </a:bodyPr>
          <a:lstStyle/>
          <a:p>
            <a:r>
              <a:rPr lang="en-US" sz="4800" dirty="0"/>
              <a:t>Pressing the Red Button – Lines of Attack that Demonstrate How Unusual, Uncustomary, and Unreasonable the Opinions Are</a:t>
            </a:r>
          </a:p>
        </p:txBody>
      </p:sp>
      <p:sp>
        <p:nvSpPr>
          <p:cNvPr id="3" name="Subtitle 2">
            <a:extLst>
              <a:ext uri="{FF2B5EF4-FFF2-40B4-BE49-F238E27FC236}">
                <a16:creationId xmlns:a16="http://schemas.microsoft.com/office/drawing/2014/main" id="{9FA6F3EB-E7BF-B80E-AB23-B6625BAC7B1C}"/>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4974609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CCE10-4775-F012-C820-439FA090186E}"/>
              </a:ext>
            </a:extLst>
          </p:cNvPr>
          <p:cNvSpPr>
            <a:spLocks noGrp="1"/>
          </p:cNvSpPr>
          <p:nvPr>
            <p:ph type="title"/>
          </p:nvPr>
        </p:nvSpPr>
        <p:spPr/>
        <p:txBody>
          <a:bodyPr>
            <a:normAutofit fontScale="90000"/>
          </a:bodyPr>
          <a:lstStyle/>
          <a:p>
            <a:pPr algn="ctr"/>
            <a:r>
              <a:rPr lang="en-US" dirty="0"/>
              <a:t>Discussion of the Client and Treatment (Part 1)</a:t>
            </a:r>
          </a:p>
        </p:txBody>
      </p:sp>
      <p:sp>
        <p:nvSpPr>
          <p:cNvPr id="3" name="Content Placeholder 2">
            <a:extLst>
              <a:ext uri="{FF2B5EF4-FFF2-40B4-BE49-F238E27FC236}">
                <a16:creationId xmlns:a16="http://schemas.microsoft.com/office/drawing/2014/main" id="{0ADEC5F8-BD35-AFF4-C7EF-13F7362AB8D3}"/>
              </a:ext>
            </a:extLst>
          </p:cNvPr>
          <p:cNvSpPr>
            <a:spLocks noGrp="1"/>
          </p:cNvSpPr>
          <p:nvPr>
            <p:ph idx="1"/>
          </p:nvPr>
        </p:nvSpPr>
        <p:spPr/>
        <p:txBody>
          <a:bodyPr>
            <a:normAutofit fontScale="55000" lnSpcReduction="20000"/>
          </a:bodyPr>
          <a:lstStyle/>
          <a:p>
            <a:pPr marL="457200" indent="-457200">
              <a:buFont typeface="Arial" panose="020B0604020202020204" pitchFamily="34" charset="0"/>
              <a:buChar char="•"/>
            </a:pPr>
            <a:r>
              <a:rPr lang="en-US" dirty="0"/>
              <a:t>Draw out the contrasts to lethal effect and why it is that the witness’s lack of knowledge of the sources is so important. This is where you inject into the deposition the client’s specific background, the particulars of the treatment, and the qualifications of the treating providers:</a:t>
            </a:r>
          </a:p>
          <a:p>
            <a:pPr marL="1143000" lvl="1" indent="-457200"/>
            <a:r>
              <a:rPr lang="en-US" dirty="0"/>
              <a:t>Trust between a doctor and a patient is important (facilities, wait times, staff, reviews), no? </a:t>
            </a:r>
          </a:p>
          <a:p>
            <a:pPr marL="1143000" lvl="1" indent="-457200"/>
            <a:r>
              <a:rPr lang="en-US" dirty="0"/>
              <a:t>The witness is nearly never aware of the qualifications of your client’s treating providers – use this fact and use examples.</a:t>
            </a:r>
          </a:p>
          <a:p>
            <a:pPr marL="1600200" lvl="2" indent="-457200"/>
            <a:r>
              <a:rPr lang="en-US" dirty="0"/>
              <a:t>Would you agree that a Harvard Medical School trained surgeon would likely charge more for their work than a Western University trained surgeon?</a:t>
            </a:r>
          </a:p>
          <a:p>
            <a:pPr marL="1143000" lvl="1" indent="-457200"/>
            <a:r>
              <a:rPr lang="en-US" dirty="0"/>
              <a:t>“You do not know the identities of any medical providers in C4H’s database, correct? You would agree with me that a fundamental aspect of how medical patients choose a doctor would be the qualifications of their doctor? (Education, training, experience)”</a:t>
            </a:r>
          </a:p>
          <a:p>
            <a:pPr marL="1143000" lvl="1" indent="-457200"/>
            <a:r>
              <a:rPr lang="en-US" dirty="0"/>
              <a:t>They use a geographical tracker for the area in which the patient treated – lean into this rather than recoil:</a:t>
            </a:r>
          </a:p>
          <a:p>
            <a:pPr marL="1600200" lvl="2" indent="-457200"/>
            <a:r>
              <a:rPr lang="en-US" dirty="0"/>
              <a:t>LOP vs. other treatment (did not account for this in the data set and apply to the case)</a:t>
            </a:r>
          </a:p>
          <a:p>
            <a:pPr marL="1600200" lvl="2" indent="-457200"/>
            <a:r>
              <a:rPr lang="en-US" dirty="0"/>
              <a:t>Did you speak to any doctors in the Palm Beach County area in reaching your opinions?</a:t>
            </a:r>
          </a:p>
          <a:p>
            <a:pPr marL="1600200" lvl="2" indent="-457200"/>
            <a:r>
              <a:rPr lang="en-US" dirty="0"/>
              <a:t>Did you speak to my client’s doctors or their offices before this deposition?</a:t>
            </a:r>
          </a:p>
          <a:p>
            <a:pPr marL="1600200" lvl="2" indent="-457200"/>
            <a:r>
              <a:rPr lang="en-US" dirty="0"/>
              <a:t>Have you ever been to Palm Beach County, Florida?</a:t>
            </a:r>
          </a:p>
        </p:txBody>
      </p:sp>
      <p:sp>
        <p:nvSpPr>
          <p:cNvPr id="4" name="Slide Number Placeholder 3">
            <a:extLst>
              <a:ext uri="{FF2B5EF4-FFF2-40B4-BE49-F238E27FC236}">
                <a16:creationId xmlns:a16="http://schemas.microsoft.com/office/drawing/2014/main" id="{C8BC34D8-0F42-EB3D-D14A-E9556336FFBC}"/>
              </a:ext>
            </a:extLst>
          </p:cNvPr>
          <p:cNvSpPr>
            <a:spLocks noGrp="1"/>
          </p:cNvSpPr>
          <p:nvPr>
            <p:ph type="sldNum" sz="quarter" idx="12"/>
          </p:nvPr>
        </p:nvSpPr>
        <p:spPr/>
        <p:txBody>
          <a:bodyPr/>
          <a:lstStyle/>
          <a:p>
            <a:fld id="{064E34B1-5640-0947-8314-DC18763C9BC9}" type="slidenum">
              <a:rPr lang="en-US" smtClean="0"/>
              <a:pPr/>
              <a:t>28</a:t>
            </a:fld>
            <a:endParaRPr lang="en-US" dirty="0"/>
          </a:p>
        </p:txBody>
      </p:sp>
    </p:spTree>
    <p:extLst>
      <p:ext uri="{BB962C8B-B14F-4D97-AF65-F5344CB8AC3E}">
        <p14:creationId xmlns:p14="http://schemas.microsoft.com/office/powerpoint/2010/main" val="1314519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paper with black text&#10;&#10;AI-generated content may be incorrect.">
            <a:extLst>
              <a:ext uri="{FF2B5EF4-FFF2-40B4-BE49-F238E27FC236}">
                <a16:creationId xmlns:a16="http://schemas.microsoft.com/office/drawing/2014/main" id="{652B9F05-653F-EE75-32D4-05951F4175A4}"/>
              </a:ext>
            </a:extLst>
          </p:cNvPr>
          <p:cNvPicPr>
            <a:picLocks noChangeAspect="1"/>
          </p:cNvPicPr>
          <p:nvPr/>
        </p:nvPicPr>
        <p:blipFill>
          <a:blip r:embed="rId2"/>
          <a:stretch>
            <a:fillRect/>
          </a:stretch>
        </p:blipFill>
        <p:spPr>
          <a:xfrm>
            <a:off x="710870" y="68263"/>
            <a:ext cx="10770260" cy="6219825"/>
          </a:xfrm>
          <a:prstGeom prst="rect">
            <a:avLst/>
          </a:prstGeom>
          <a:noFill/>
        </p:spPr>
      </p:pic>
      <p:sp>
        <p:nvSpPr>
          <p:cNvPr id="3" name="Slide Number Placeholder 2" hidden="1">
            <a:extLst>
              <a:ext uri="{FF2B5EF4-FFF2-40B4-BE49-F238E27FC236}">
                <a16:creationId xmlns:a16="http://schemas.microsoft.com/office/drawing/2014/main" id="{D7C4DA06-FFA3-48EA-CEED-1DF451EB40FC}"/>
              </a:ext>
            </a:extLst>
          </p:cNvPr>
          <p:cNvSpPr>
            <a:spLocks noGrp="1"/>
          </p:cNvSpPr>
          <p:nvPr>
            <p:ph type="sldNum" sz="quarter" idx="12"/>
          </p:nvPr>
        </p:nvSpPr>
        <p:spPr/>
        <p:txBody>
          <a:bodyPr/>
          <a:lstStyle/>
          <a:p>
            <a:pPr>
              <a:spcAft>
                <a:spcPts val="600"/>
              </a:spcAft>
            </a:pPr>
            <a:fld id="{C64BBB62-8BC7-594A-BED9-2B9936331841}" type="slidenum">
              <a:rPr lang="en-US" smtClean="0"/>
              <a:pPr>
                <a:spcAft>
                  <a:spcPts val="600"/>
                </a:spcAft>
              </a:pPr>
              <a:t>29</a:t>
            </a:fld>
            <a:endParaRPr lang="en-US"/>
          </a:p>
        </p:txBody>
      </p:sp>
    </p:spTree>
    <p:extLst>
      <p:ext uri="{BB962C8B-B14F-4D97-AF65-F5344CB8AC3E}">
        <p14:creationId xmlns:p14="http://schemas.microsoft.com/office/powerpoint/2010/main" val="3559695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6771277-4B14-3610-D13C-A5221B2126E1}"/>
              </a:ext>
            </a:extLst>
          </p:cNvPr>
          <p:cNvSpPr>
            <a:spLocks noGrp="1"/>
          </p:cNvSpPr>
          <p:nvPr>
            <p:ph type="ctrTitle"/>
          </p:nvPr>
        </p:nvSpPr>
        <p:spPr>
          <a:xfrm>
            <a:off x="185853" y="1058553"/>
            <a:ext cx="11820293" cy="3181815"/>
          </a:xfrm>
        </p:spPr>
        <p:txBody>
          <a:bodyPr anchor="t">
            <a:normAutofit/>
          </a:bodyPr>
          <a:lstStyle/>
          <a:p>
            <a:r>
              <a:rPr lang="en-US" sz="6700"/>
              <a:t>Getting Ahead of the Potential Billing/Coding Defense Tactics</a:t>
            </a:r>
          </a:p>
        </p:txBody>
      </p:sp>
      <p:sp>
        <p:nvSpPr>
          <p:cNvPr id="11" name="Subtitle 2">
            <a:extLst>
              <a:ext uri="{FF2B5EF4-FFF2-40B4-BE49-F238E27FC236}">
                <a16:creationId xmlns:a16="http://schemas.microsoft.com/office/drawing/2014/main" id="{28DE735C-64CC-3479-B18D-7D9D7D7FAD53}"/>
              </a:ext>
            </a:extLst>
          </p:cNvPr>
          <p:cNvSpPr>
            <a:spLocks noGrp="1"/>
          </p:cNvSpPr>
          <p:nvPr>
            <p:ph type="subTitle" idx="1"/>
          </p:nvPr>
        </p:nvSpPr>
        <p:spPr>
          <a:xfrm>
            <a:off x="185853" y="4402696"/>
            <a:ext cx="11820293" cy="1103971"/>
          </a:xfrm>
        </p:spPr>
        <p:txBody>
          <a:bodyPr/>
          <a:lstStyle/>
          <a:p>
            <a:endParaRPr lang="en-US"/>
          </a:p>
        </p:txBody>
      </p:sp>
      <p:sp>
        <p:nvSpPr>
          <p:cNvPr id="4" name="Slide Number Placeholder 3" hidden="1">
            <a:extLst>
              <a:ext uri="{FF2B5EF4-FFF2-40B4-BE49-F238E27FC236}">
                <a16:creationId xmlns:a16="http://schemas.microsoft.com/office/drawing/2014/main" id="{C91D5611-687A-984B-6DCF-318E889C0891}"/>
              </a:ext>
            </a:extLst>
          </p:cNvPr>
          <p:cNvSpPr>
            <a:spLocks noGrp="1"/>
          </p:cNvSpPr>
          <p:nvPr>
            <p:ph type="sldNum" sz="quarter" idx="4294967295"/>
          </p:nvPr>
        </p:nvSpPr>
        <p:spPr>
          <a:xfrm>
            <a:off x="11370216" y="6356350"/>
            <a:ext cx="682083" cy="365125"/>
          </a:xfrm>
        </p:spPr>
        <p:txBody>
          <a:bodyPr/>
          <a:lstStyle/>
          <a:p>
            <a:pPr>
              <a:spcAft>
                <a:spcPts val="600"/>
              </a:spcAft>
            </a:pPr>
            <a:fld id="{064E34B1-5640-0947-8314-DC18763C9BC9}" type="slidenum">
              <a:rPr lang="en-US" smtClean="0"/>
              <a:pPr>
                <a:spcAft>
                  <a:spcPts val="600"/>
                </a:spcAft>
              </a:pPr>
              <a:t>3</a:t>
            </a:fld>
            <a:endParaRPr lang="en-US"/>
          </a:p>
        </p:txBody>
      </p:sp>
    </p:spTree>
    <p:extLst>
      <p:ext uri="{BB962C8B-B14F-4D97-AF65-F5344CB8AC3E}">
        <p14:creationId xmlns:p14="http://schemas.microsoft.com/office/powerpoint/2010/main" val="40520904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close-up of a text&#10;&#10;AI-generated content may be incorrect.">
            <a:extLst>
              <a:ext uri="{FF2B5EF4-FFF2-40B4-BE49-F238E27FC236}">
                <a16:creationId xmlns:a16="http://schemas.microsoft.com/office/drawing/2014/main" id="{09DACC5B-1286-6B45-D616-08DB55E839B1}"/>
              </a:ext>
            </a:extLst>
          </p:cNvPr>
          <p:cNvPicPr>
            <a:picLocks noGrp="1" noChangeAspect="1"/>
          </p:cNvPicPr>
          <p:nvPr>
            <p:ph idx="1"/>
          </p:nvPr>
        </p:nvPicPr>
        <p:blipFill>
          <a:blip r:embed="rId2"/>
          <a:stretch>
            <a:fillRect/>
          </a:stretch>
        </p:blipFill>
        <p:spPr>
          <a:xfrm>
            <a:off x="120650" y="877665"/>
            <a:ext cx="11950700" cy="4601020"/>
          </a:xfrm>
          <a:noFill/>
        </p:spPr>
      </p:pic>
      <p:sp>
        <p:nvSpPr>
          <p:cNvPr id="4" name="Slide Number Placeholder 3" hidden="1">
            <a:extLst>
              <a:ext uri="{FF2B5EF4-FFF2-40B4-BE49-F238E27FC236}">
                <a16:creationId xmlns:a16="http://schemas.microsoft.com/office/drawing/2014/main" id="{C8C6CEE2-9544-E9F2-E726-0AC5F1308797}"/>
              </a:ext>
            </a:extLst>
          </p:cNvPr>
          <p:cNvSpPr>
            <a:spLocks noGrp="1"/>
          </p:cNvSpPr>
          <p:nvPr>
            <p:ph type="sldNum" sz="quarter" idx="12"/>
          </p:nvPr>
        </p:nvSpPr>
        <p:spPr/>
        <p:txBody>
          <a:bodyPr/>
          <a:lstStyle/>
          <a:p>
            <a:pPr>
              <a:spcAft>
                <a:spcPts val="600"/>
              </a:spcAft>
            </a:pPr>
            <a:fld id="{064E34B1-5640-0947-8314-DC18763C9BC9}" type="slidenum">
              <a:rPr lang="en-US" smtClean="0"/>
              <a:pPr>
                <a:spcAft>
                  <a:spcPts val="600"/>
                </a:spcAft>
              </a:pPr>
              <a:t>30</a:t>
            </a:fld>
            <a:endParaRPr lang="en-US"/>
          </a:p>
        </p:txBody>
      </p:sp>
    </p:spTree>
    <p:extLst>
      <p:ext uri="{BB962C8B-B14F-4D97-AF65-F5344CB8AC3E}">
        <p14:creationId xmlns:p14="http://schemas.microsoft.com/office/powerpoint/2010/main" val="25344728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11496-1A7A-B438-1B6C-1C1F6631DBCC}"/>
              </a:ext>
            </a:extLst>
          </p:cNvPr>
          <p:cNvSpPr>
            <a:spLocks noGrp="1"/>
          </p:cNvSpPr>
          <p:nvPr>
            <p:ph type="title"/>
          </p:nvPr>
        </p:nvSpPr>
        <p:spPr/>
        <p:txBody>
          <a:bodyPr>
            <a:normAutofit fontScale="90000"/>
          </a:bodyPr>
          <a:lstStyle/>
          <a:p>
            <a:pPr algn="ctr"/>
            <a:r>
              <a:rPr lang="en-US" dirty="0"/>
              <a:t>Discussion of the Client and Treatment (Part 2)</a:t>
            </a:r>
          </a:p>
        </p:txBody>
      </p:sp>
      <p:sp>
        <p:nvSpPr>
          <p:cNvPr id="3" name="Content Placeholder 2">
            <a:extLst>
              <a:ext uri="{FF2B5EF4-FFF2-40B4-BE49-F238E27FC236}">
                <a16:creationId xmlns:a16="http://schemas.microsoft.com/office/drawing/2014/main" id="{56156D6F-8216-ED4D-5CF3-067A8634C53F}"/>
              </a:ext>
            </a:extLst>
          </p:cNvPr>
          <p:cNvSpPr>
            <a:spLocks noGrp="1"/>
          </p:cNvSpPr>
          <p:nvPr>
            <p:ph idx="1"/>
          </p:nvPr>
        </p:nvSpPr>
        <p:spPr/>
        <p:txBody>
          <a:bodyPr>
            <a:normAutofit fontScale="62500" lnSpcReduction="20000"/>
          </a:bodyPr>
          <a:lstStyle/>
          <a:p>
            <a:pPr marL="457200" indent="-457200">
              <a:buFont typeface="Arial" panose="020B0604020202020204" pitchFamily="34" charset="0"/>
              <a:buChar char="•"/>
            </a:pPr>
            <a:r>
              <a:rPr lang="en-US" dirty="0"/>
              <a:t>At the beginning of the deposition, you already obtained a list of EVERYTHING the expert reviewed to reach their opinions</a:t>
            </a:r>
          </a:p>
          <a:p>
            <a:pPr marL="1143000" lvl="1" indent="-457200"/>
            <a:r>
              <a:rPr lang="en-US" dirty="0"/>
              <a:t>“You were not provided with my client’s deposition to review, correct? So you are not aware that my client mentioned four times in his deposition that he is afraid of needles? He had 5 epidural steroid injections, right? How do you determine what the value to a patient is of overcoming a fear of needles in order to treat pain? C4H does not to your knowledge account for the value of the doctor-patient relationship in its data, correct?”</a:t>
            </a:r>
          </a:p>
          <a:p>
            <a:pPr marL="1600200" lvl="2" indent="-457200"/>
            <a:r>
              <a:rPr lang="en-US" dirty="0"/>
              <a:t>Age, family history, phobias</a:t>
            </a:r>
          </a:p>
          <a:p>
            <a:pPr marL="1143000" lvl="1" indent="-457200"/>
            <a:r>
              <a:rPr lang="en-US" dirty="0"/>
              <a:t>“You are not aware of the fact that my client fears medical treatment because she feels that her cousin nearly died due to medical malpractice? On that point, you do not know the identities of any of the doctors who submitted charges that were later collected by C4H?”</a:t>
            </a:r>
          </a:p>
          <a:p>
            <a:pPr marL="1143000" lvl="1" indent="-457200"/>
            <a:r>
              <a:rPr lang="en-US" dirty="0"/>
              <a:t>Rip through medical malpractice – are you aware that according to various estimates, anywhere from 40,000 to 200,000 people die in this country every year due to medical malpractice? Is it not true that you have no idea if any of these charges in the C4H database came from doctors who have actually negligently killed a patient? There are billions of charges though, right? So someone in there killed someone? Any idea how many?</a:t>
            </a:r>
          </a:p>
          <a:p>
            <a:pPr marL="1600200" lvl="2" indent="-457200"/>
            <a:r>
              <a:rPr lang="en-US" dirty="0"/>
              <a:t>https://www.ncbi.nlm.nih.gov/books/NBK499956/</a:t>
            </a:r>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1A9B205D-A7ED-D9EF-F99E-47FF25537F90}"/>
              </a:ext>
            </a:extLst>
          </p:cNvPr>
          <p:cNvSpPr>
            <a:spLocks noGrp="1"/>
          </p:cNvSpPr>
          <p:nvPr>
            <p:ph type="sldNum" sz="quarter" idx="12"/>
          </p:nvPr>
        </p:nvSpPr>
        <p:spPr/>
        <p:txBody>
          <a:bodyPr/>
          <a:lstStyle/>
          <a:p>
            <a:fld id="{064E34B1-5640-0947-8314-DC18763C9BC9}" type="slidenum">
              <a:rPr lang="en-US" smtClean="0"/>
              <a:pPr/>
              <a:t>31</a:t>
            </a:fld>
            <a:endParaRPr lang="en-US" dirty="0"/>
          </a:p>
        </p:txBody>
      </p:sp>
    </p:spTree>
    <p:extLst>
      <p:ext uri="{BB962C8B-B14F-4D97-AF65-F5344CB8AC3E}">
        <p14:creationId xmlns:p14="http://schemas.microsoft.com/office/powerpoint/2010/main" val="1104546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BAD0D3BC-F9EE-45B2-74D6-EF25CE691AB8}"/>
              </a:ext>
            </a:extLst>
          </p:cNvPr>
          <p:cNvPicPr>
            <a:picLocks noGrp="1" noChangeAspect="1"/>
          </p:cNvPicPr>
          <p:nvPr>
            <p:ph idx="1"/>
          </p:nvPr>
        </p:nvPicPr>
        <p:blipFill>
          <a:blip r:embed="rId2"/>
          <a:stretch>
            <a:fillRect/>
          </a:stretch>
        </p:blipFill>
        <p:spPr>
          <a:xfrm>
            <a:off x="120650" y="1878536"/>
            <a:ext cx="11950700" cy="2599278"/>
          </a:xfrm>
          <a:noFill/>
        </p:spPr>
      </p:pic>
      <p:sp>
        <p:nvSpPr>
          <p:cNvPr id="4" name="Slide Number Placeholder 3" hidden="1">
            <a:extLst>
              <a:ext uri="{FF2B5EF4-FFF2-40B4-BE49-F238E27FC236}">
                <a16:creationId xmlns:a16="http://schemas.microsoft.com/office/drawing/2014/main" id="{497443B3-57EC-85C6-1A09-A48D851B5FFB}"/>
              </a:ext>
            </a:extLst>
          </p:cNvPr>
          <p:cNvSpPr>
            <a:spLocks noGrp="1"/>
          </p:cNvSpPr>
          <p:nvPr>
            <p:ph type="sldNum" sz="quarter" idx="12"/>
          </p:nvPr>
        </p:nvSpPr>
        <p:spPr/>
        <p:txBody>
          <a:bodyPr/>
          <a:lstStyle/>
          <a:p>
            <a:pPr>
              <a:spcAft>
                <a:spcPts val="600"/>
              </a:spcAft>
            </a:pPr>
            <a:fld id="{064E34B1-5640-0947-8314-DC18763C9BC9}" type="slidenum">
              <a:rPr lang="en-US" smtClean="0"/>
              <a:pPr>
                <a:spcAft>
                  <a:spcPts val="600"/>
                </a:spcAft>
              </a:pPr>
              <a:t>32</a:t>
            </a:fld>
            <a:endParaRPr lang="en-US"/>
          </a:p>
        </p:txBody>
      </p:sp>
    </p:spTree>
    <p:extLst>
      <p:ext uri="{BB962C8B-B14F-4D97-AF65-F5344CB8AC3E}">
        <p14:creationId xmlns:p14="http://schemas.microsoft.com/office/powerpoint/2010/main" val="33410331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C5DCD-7D45-90E5-B11F-FDA696A18975}"/>
              </a:ext>
            </a:extLst>
          </p:cNvPr>
          <p:cNvSpPr>
            <a:spLocks noGrp="1"/>
          </p:cNvSpPr>
          <p:nvPr>
            <p:ph type="title"/>
          </p:nvPr>
        </p:nvSpPr>
        <p:spPr/>
        <p:txBody>
          <a:bodyPr>
            <a:normAutofit fontScale="90000"/>
          </a:bodyPr>
          <a:lstStyle/>
          <a:p>
            <a:pPr algn="ctr"/>
            <a:r>
              <a:rPr lang="en-US" dirty="0"/>
              <a:t>Discussion of the Client and Treatment (Part 3)</a:t>
            </a:r>
          </a:p>
        </p:txBody>
      </p:sp>
      <p:sp>
        <p:nvSpPr>
          <p:cNvPr id="3" name="Content Placeholder 2">
            <a:extLst>
              <a:ext uri="{FF2B5EF4-FFF2-40B4-BE49-F238E27FC236}">
                <a16:creationId xmlns:a16="http://schemas.microsoft.com/office/drawing/2014/main" id="{8FE69C7C-5C51-4624-818D-07EFED1A71E6}"/>
              </a:ext>
            </a:extLst>
          </p:cNvPr>
          <p:cNvSpPr>
            <a:spLocks noGrp="1"/>
          </p:cNvSpPr>
          <p:nvPr>
            <p:ph idx="1"/>
          </p:nvPr>
        </p:nvSpPr>
        <p:spPr/>
        <p:txBody>
          <a:bodyPr>
            <a:normAutofit fontScale="40000" lnSpcReduction="20000"/>
          </a:bodyPr>
          <a:lstStyle/>
          <a:p>
            <a:pPr marL="457200" indent="-457200">
              <a:buFont typeface="Arial" panose="020B0604020202020204" pitchFamily="34" charset="0"/>
              <a:buChar char="•"/>
            </a:pPr>
            <a:r>
              <a:rPr lang="en-US" dirty="0"/>
              <a:t>Importance of medical history and complexity of the client’s treatment:</a:t>
            </a:r>
          </a:p>
          <a:p>
            <a:pPr marL="1143000" lvl="1" indent="-457200"/>
            <a:r>
              <a:rPr lang="en-US" dirty="0"/>
              <a:t>“You are not aware that my client has a complicated medical history? They were high risk for surgery as a result but still chose to take the chance in order to try to lead a normal life again?”</a:t>
            </a:r>
          </a:p>
          <a:p>
            <a:pPr marL="1143000" lvl="1" indent="-457200"/>
            <a:r>
              <a:rPr lang="en-US" dirty="0"/>
              <a:t>Are you familiar with what an ACDF is (22551/22552)?</a:t>
            </a:r>
          </a:p>
          <a:p>
            <a:pPr marL="1600200" lvl="2" indent="-457200"/>
            <a:r>
              <a:rPr lang="en-US" dirty="0"/>
              <a:t>Anesthesia;</a:t>
            </a:r>
          </a:p>
          <a:p>
            <a:pPr marL="1600200" lvl="2" indent="-457200"/>
            <a:r>
              <a:rPr lang="en-US" dirty="0"/>
              <a:t>Transverse Incision;</a:t>
            </a:r>
          </a:p>
          <a:p>
            <a:pPr marL="1600200" lvl="2" indent="-457200"/>
            <a:r>
              <a:rPr lang="en-US" dirty="0"/>
              <a:t>Palpation of the carotid artery;</a:t>
            </a:r>
          </a:p>
          <a:p>
            <a:pPr marL="1600200" lvl="2" indent="-457200"/>
            <a:r>
              <a:rPr lang="en-US" dirty="0"/>
              <a:t>Fusion of vertebrae;</a:t>
            </a:r>
          </a:p>
          <a:p>
            <a:pPr marL="1600200" lvl="2" indent="-457200"/>
            <a:r>
              <a:rPr lang="en-US" dirty="0"/>
              <a:t>Intraoperative X-Ray;</a:t>
            </a:r>
          </a:p>
          <a:p>
            <a:pPr marL="1600200" lvl="2" indent="-457200"/>
            <a:r>
              <a:rPr lang="en-US" dirty="0"/>
              <a:t>Risk of injury to the laryngeal nerve;</a:t>
            </a:r>
          </a:p>
          <a:p>
            <a:pPr marL="1600200" lvl="2" indent="-457200"/>
            <a:r>
              <a:rPr lang="en-US" dirty="0"/>
              <a:t>High speed-burrs;</a:t>
            </a:r>
          </a:p>
          <a:p>
            <a:pPr marL="1600200" lvl="2" indent="-457200"/>
            <a:r>
              <a:rPr lang="en-US" dirty="0"/>
              <a:t>Metal Cage placed in the client;</a:t>
            </a:r>
          </a:p>
          <a:p>
            <a:pPr marL="1600200" lvl="2" indent="-457200"/>
            <a:r>
              <a:rPr lang="en-US" dirty="0"/>
              <a:t>Sculpting of the bone in a patient (ALIF);</a:t>
            </a:r>
          </a:p>
          <a:p>
            <a:pPr marL="1600200" lvl="2" indent="-457200"/>
            <a:r>
              <a:rPr lang="en-US" dirty="0"/>
              <a:t>Preventing postoperative hematomas.</a:t>
            </a:r>
          </a:p>
          <a:p>
            <a:pPr marL="1600200" lvl="2" indent="-457200"/>
            <a:r>
              <a:rPr lang="en-US" dirty="0"/>
              <a:t>Do you know if C4H took this into account? (“Well they used billions of charges, the average accounts for that by default” – according to C4H themselves, correct?)</a:t>
            </a:r>
          </a:p>
          <a:p>
            <a:pPr marL="1600200" lvl="2" indent="-457200"/>
            <a:r>
              <a:rPr lang="en-US" dirty="0"/>
              <a:t>*Use Imagery*</a:t>
            </a:r>
          </a:p>
          <a:p>
            <a:pPr marL="1600200" lvl="2" indent="-457200"/>
            <a:endParaRPr lang="en-US" dirty="0"/>
          </a:p>
        </p:txBody>
      </p:sp>
      <p:sp>
        <p:nvSpPr>
          <p:cNvPr id="4" name="Slide Number Placeholder 3">
            <a:extLst>
              <a:ext uri="{FF2B5EF4-FFF2-40B4-BE49-F238E27FC236}">
                <a16:creationId xmlns:a16="http://schemas.microsoft.com/office/drawing/2014/main" id="{28D9B269-113A-F9AD-24A3-F36240623546}"/>
              </a:ext>
            </a:extLst>
          </p:cNvPr>
          <p:cNvSpPr>
            <a:spLocks noGrp="1"/>
          </p:cNvSpPr>
          <p:nvPr>
            <p:ph type="sldNum" sz="quarter" idx="12"/>
          </p:nvPr>
        </p:nvSpPr>
        <p:spPr/>
        <p:txBody>
          <a:bodyPr/>
          <a:lstStyle/>
          <a:p>
            <a:fld id="{064E34B1-5640-0947-8314-DC18763C9BC9}" type="slidenum">
              <a:rPr lang="en-US" smtClean="0"/>
              <a:pPr/>
              <a:t>33</a:t>
            </a:fld>
            <a:endParaRPr lang="en-US" dirty="0"/>
          </a:p>
        </p:txBody>
      </p:sp>
    </p:spTree>
    <p:extLst>
      <p:ext uri="{BB962C8B-B14F-4D97-AF65-F5344CB8AC3E}">
        <p14:creationId xmlns:p14="http://schemas.microsoft.com/office/powerpoint/2010/main" val="3819047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fade">
                                      <p:cBhvr>
                                        <p:cTn id="67" dur="500"/>
                                        <p:tgtEl>
                                          <p:spTgt spid="3">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3">
                                            <p:txEl>
                                              <p:pRg st="13" end="13"/>
                                            </p:txEl>
                                          </p:spTgt>
                                        </p:tgtEl>
                                        <p:attrNameLst>
                                          <p:attrName>style.visibility</p:attrName>
                                        </p:attrNameLst>
                                      </p:cBhvr>
                                      <p:to>
                                        <p:strVal val="visible"/>
                                      </p:to>
                                    </p:set>
                                    <p:animEffect transition="in" filter="fade">
                                      <p:cBhvr>
                                        <p:cTn id="72" dur="500"/>
                                        <p:tgtEl>
                                          <p:spTgt spid="3">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3">
                                            <p:txEl>
                                              <p:pRg st="14" end="14"/>
                                            </p:txEl>
                                          </p:spTgt>
                                        </p:tgtEl>
                                        <p:attrNameLst>
                                          <p:attrName>style.visibility</p:attrName>
                                        </p:attrNameLst>
                                      </p:cBhvr>
                                      <p:to>
                                        <p:strVal val="visible"/>
                                      </p:to>
                                    </p:set>
                                    <p:animEffect transition="in" filter="fade">
                                      <p:cBhvr>
                                        <p:cTn id="77"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6DE66-0EFC-6F34-4F29-CC4B3E4E3711}"/>
              </a:ext>
            </a:extLst>
          </p:cNvPr>
          <p:cNvSpPr>
            <a:spLocks noGrp="1"/>
          </p:cNvSpPr>
          <p:nvPr>
            <p:ph type="ctrTitle"/>
          </p:nvPr>
        </p:nvSpPr>
        <p:spPr/>
        <p:txBody>
          <a:bodyPr/>
          <a:lstStyle/>
          <a:p>
            <a:r>
              <a:rPr lang="en-US" dirty="0"/>
              <a:t>Drafting the </a:t>
            </a:r>
            <a:r>
              <a:rPr lang="en-US" i="1" dirty="0"/>
              <a:t>Daubert</a:t>
            </a:r>
            <a:r>
              <a:rPr lang="en-US" dirty="0"/>
              <a:t> Motion</a:t>
            </a:r>
          </a:p>
        </p:txBody>
      </p:sp>
      <p:sp>
        <p:nvSpPr>
          <p:cNvPr id="3" name="Subtitle 2">
            <a:extLst>
              <a:ext uri="{FF2B5EF4-FFF2-40B4-BE49-F238E27FC236}">
                <a16:creationId xmlns:a16="http://schemas.microsoft.com/office/drawing/2014/main" id="{B10B607A-413D-8D12-150F-B1D7A899F15C}"/>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531912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AF656-B222-F7D5-6221-57441BB6892B}"/>
              </a:ext>
            </a:extLst>
          </p:cNvPr>
          <p:cNvSpPr>
            <a:spLocks noGrp="1"/>
          </p:cNvSpPr>
          <p:nvPr>
            <p:ph type="title"/>
          </p:nvPr>
        </p:nvSpPr>
        <p:spPr/>
        <p:txBody>
          <a:bodyPr/>
          <a:lstStyle/>
          <a:p>
            <a:pPr algn="ctr"/>
            <a:r>
              <a:rPr lang="en-US" dirty="0"/>
              <a:t>Marshalling the Facts to Your Favor</a:t>
            </a:r>
          </a:p>
        </p:txBody>
      </p:sp>
      <p:sp>
        <p:nvSpPr>
          <p:cNvPr id="3" name="Content Placeholder 2">
            <a:extLst>
              <a:ext uri="{FF2B5EF4-FFF2-40B4-BE49-F238E27FC236}">
                <a16:creationId xmlns:a16="http://schemas.microsoft.com/office/drawing/2014/main" id="{BF5E5B43-6688-9159-02ED-572B4D930FA1}"/>
              </a:ext>
            </a:extLst>
          </p:cNvPr>
          <p:cNvSpPr>
            <a:spLocks noGrp="1"/>
          </p:cNvSpPr>
          <p:nvPr>
            <p:ph idx="1"/>
          </p:nvPr>
        </p:nvSpPr>
        <p:spPr/>
        <p:txBody>
          <a:bodyPr>
            <a:normAutofit fontScale="85000" lnSpcReduction="20000"/>
          </a:bodyPr>
          <a:lstStyle/>
          <a:p>
            <a:pPr marL="457200" indent="-457200">
              <a:buFont typeface="Arial" panose="020B0604020202020204" pitchFamily="34" charset="0"/>
              <a:buChar char="•"/>
            </a:pPr>
            <a:r>
              <a:rPr lang="en-US" dirty="0"/>
              <a:t>There should be three separate arguments in descending order of importance:</a:t>
            </a:r>
          </a:p>
          <a:p>
            <a:pPr marL="1143000" lvl="1" indent="-457200"/>
            <a:r>
              <a:rPr lang="en-US" dirty="0"/>
              <a:t>Conduit to Hearsay:</a:t>
            </a:r>
          </a:p>
          <a:p>
            <a:pPr marL="1600200" lvl="2" indent="-457200"/>
            <a:r>
              <a:rPr lang="en-US" dirty="0"/>
              <a:t>Largely in reference to the sources and the witness’s complete reliance upon them but also utilize </a:t>
            </a:r>
            <a:r>
              <a:rPr lang="en-US" i="1" dirty="0"/>
              <a:t>Daubert</a:t>
            </a:r>
            <a:r>
              <a:rPr lang="en-US" dirty="0"/>
              <a:t> here;</a:t>
            </a:r>
          </a:p>
          <a:p>
            <a:pPr marL="1143000" lvl="1" indent="-457200"/>
            <a:r>
              <a:rPr lang="en-US" i="1" dirty="0"/>
              <a:t>Daubert</a:t>
            </a:r>
            <a:r>
              <a:rPr lang="en-US" dirty="0"/>
              <a:t> Prongs Analysis (remember that the burden is on the proponent to establish admissibility by a preponderance of the evidence):</a:t>
            </a:r>
          </a:p>
          <a:p>
            <a:pPr marL="1600200" lvl="2" indent="-457200"/>
            <a:r>
              <a:rPr lang="en-US" dirty="0"/>
              <a:t>All about the witness himself/herself and their methodology which is simply reading a publication and then creating a report;</a:t>
            </a:r>
          </a:p>
          <a:p>
            <a:pPr marL="1143000" lvl="1" indent="-457200"/>
            <a:r>
              <a:rPr lang="en-US" dirty="0"/>
              <a:t>Coding references are a collateral attack and inject insurance into trial:</a:t>
            </a:r>
          </a:p>
          <a:p>
            <a:pPr marL="457200" indent="-457200">
              <a:buFont typeface="Arial" panose="020B0604020202020204" pitchFamily="34" charset="0"/>
              <a:buChar char="•"/>
            </a:pPr>
            <a:r>
              <a:rPr lang="en-US" dirty="0"/>
              <a:t>The facts are critically important and should constitute a wrecking ball in your motion:</a:t>
            </a:r>
          </a:p>
          <a:p>
            <a:pPr marL="1143000" lvl="1" indent="-457200"/>
            <a:endParaRPr lang="en-US" dirty="0"/>
          </a:p>
        </p:txBody>
      </p:sp>
      <p:sp>
        <p:nvSpPr>
          <p:cNvPr id="4" name="Slide Number Placeholder 3">
            <a:extLst>
              <a:ext uri="{FF2B5EF4-FFF2-40B4-BE49-F238E27FC236}">
                <a16:creationId xmlns:a16="http://schemas.microsoft.com/office/drawing/2014/main" id="{9C400BF0-CB4E-3857-45FF-A02FF9A338E9}"/>
              </a:ext>
            </a:extLst>
          </p:cNvPr>
          <p:cNvSpPr>
            <a:spLocks noGrp="1"/>
          </p:cNvSpPr>
          <p:nvPr>
            <p:ph type="sldNum" sz="quarter" idx="12"/>
          </p:nvPr>
        </p:nvSpPr>
        <p:spPr/>
        <p:txBody>
          <a:bodyPr/>
          <a:lstStyle/>
          <a:p>
            <a:fld id="{064E34B1-5640-0947-8314-DC18763C9BC9}" type="slidenum">
              <a:rPr lang="en-US" smtClean="0"/>
              <a:pPr/>
              <a:t>35</a:t>
            </a:fld>
            <a:endParaRPr lang="en-US" dirty="0"/>
          </a:p>
        </p:txBody>
      </p:sp>
    </p:spTree>
    <p:extLst>
      <p:ext uri="{BB962C8B-B14F-4D97-AF65-F5344CB8AC3E}">
        <p14:creationId xmlns:p14="http://schemas.microsoft.com/office/powerpoint/2010/main" val="1698696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2EDE4-D86B-11D1-44C3-7D7812DA2D62}"/>
              </a:ext>
            </a:extLst>
          </p:cNvPr>
          <p:cNvSpPr>
            <a:spLocks noGrp="1"/>
          </p:cNvSpPr>
          <p:nvPr>
            <p:ph type="title"/>
          </p:nvPr>
        </p:nvSpPr>
        <p:spPr/>
        <p:txBody>
          <a:bodyPr/>
          <a:lstStyle/>
          <a:p>
            <a:pPr algn="ctr"/>
            <a:r>
              <a:rPr lang="en-US" dirty="0"/>
              <a:t>Wield Orders To Devastating Effect</a:t>
            </a:r>
          </a:p>
        </p:txBody>
      </p:sp>
      <p:sp>
        <p:nvSpPr>
          <p:cNvPr id="3" name="Content Placeholder 2">
            <a:extLst>
              <a:ext uri="{FF2B5EF4-FFF2-40B4-BE49-F238E27FC236}">
                <a16:creationId xmlns:a16="http://schemas.microsoft.com/office/drawing/2014/main" id="{1C036DF9-E542-FB81-5F88-0325D901B576}"/>
              </a:ext>
            </a:extLst>
          </p:cNvPr>
          <p:cNvSpPr>
            <a:spLocks noGrp="1"/>
          </p:cNvSpPr>
          <p:nvPr>
            <p:ph idx="1"/>
          </p:nvPr>
        </p:nvSpPr>
        <p:spPr/>
        <p:txBody>
          <a:bodyPr>
            <a:normAutofit fontScale="62500" lnSpcReduction="20000"/>
          </a:bodyPr>
          <a:lstStyle/>
          <a:p>
            <a:pPr marL="457200" indent="-457200">
              <a:buFont typeface="Arial" panose="020B0604020202020204" pitchFamily="34" charset="0"/>
              <a:buChar char="•"/>
            </a:pPr>
            <a:r>
              <a:rPr lang="en-US" dirty="0"/>
              <a:t>The language in your </a:t>
            </a:r>
            <a:r>
              <a:rPr lang="en-US" i="1" dirty="0"/>
              <a:t>Daubert</a:t>
            </a:r>
            <a:r>
              <a:rPr lang="en-US" dirty="0"/>
              <a:t> motion regarding Prior Orders Limiting/Striking Testimony should be crafted to show your judge the witness does not respect judges or the rule of law:</a:t>
            </a:r>
          </a:p>
          <a:p>
            <a:pPr lvl="1"/>
            <a:r>
              <a:rPr lang="en-US" dirty="0"/>
              <a:t>“Not only are the Orders attached hereto as Exhibit “C” deeply alarming as it pertains to Ms. Bonaparte’s methodologies as a general matter in light of the fact that it evinces the deep lack of faith in Ms. Bonaparte’s methodologies by jurists of so many jurisdictions across so many years – these Orders are also direct evidence that Ms. Bonaparte </a:t>
            </a:r>
            <a:r>
              <a:rPr lang="en-US" i="1" dirty="0"/>
              <a:t>knows</a:t>
            </a:r>
            <a:r>
              <a:rPr lang="en-US" dirty="0"/>
              <a:t> her methodologies are not trusted by the judiciary and yet Ms. Bonaparte has taken no measures to shore up her practices as she openly admits and testified in the instant case. (Bonaparte Dep. 77:4-11). Ms. Bonaparte at no time in the</a:t>
            </a:r>
            <a:r>
              <a:rPr lang="en-US" i="1" dirty="0"/>
              <a:t> five years</a:t>
            </a:r>
            <a:r>
              <a:rPr lang="en-US" dirty="0"/>
              <a:t> prior to her deposition in this matter (taken on April 24, 2023) ever modified or updated her methodologies. (Bonaparte Dep. 78:3-13).”</a:t>
            </a:r>
          </a:p>
          <a:p>
            <a:pPr lvl="1"/>
            <a:r>
              <a:rPr lang="en-US" dirty="0"/>
              <a:t>“As if the contents of the foregoing two paragraphs are not themselves concerning, Ms. Bonaparte’s testimony was stricken multiple times in the years 2021, 2022, and in the shortly more than three months of 2023 preceding her deposition. In fact this had occurred several times, including within days of her testimony in the instant case.”</a:t>
            </a:r>
          </a:p>
          <a:p>
            <a:pPr lvl="1"/>
            <a:r>
              <a:rPr lang="en-US" dirty="0"/>
              <a:t>“Simply put, it is stunningly difficult to believe that Ms. Bonaparte’s lack of knowledge of these orders at the time of her April 24, 2023 deposition in the instant case was remotely credible.”</a:t>
            </a:r>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F2F7362B-5B36-E454-9509-884896AF07D0}"/>
              </a:ext>
            </a:extLst>
          </p:cNvPr>
          <p:cNvSpPr>
            <a:spLocks noGrp="1"/>
          </p:cNvSpPr>
          <p:nvPr>
            <p:ph type="sldNum" sz="quarter" idx="12"/>
          </p:nvPr>
        </p:nvSpPr>
        <p:spPr/>
        <p:txBody>
          <a:bodyPr/>
          <a:lstStyle/>
          <a:p>
            <a:fld id="{064E34B1-5640-0947-8314-DC18763C9BC9}" type="slidenum">
              <a:rPr lang="en-US" smtClean="0"/>
              <a:pPr/>
              <a:t>36</a:t>
            </a:fld>
            <a:endParaRPr lang="en-US" dirty="0"/>
          </a:p>
        </p:txBody>
      </p:sp>
    </p:spTree>
    <p:extLst>
      <p:ext uri="{BB962C8B-B14F-4D97-AF65-F5344CB8AC3E}">
        <p14:creationId xmlns:p14="http://schemas.microsoft.com/office/powerpoint/2010/main" val="1616275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59F02-0F43-4DD3-8093-B4125FF40291}"/>
              </a:ext>
            </a:extLst>
          </p:cNvPr>
          <p:cNvSpPr>
            <a:spLocks noGrp="1"/>
          </p:cNvSpPr>
          <p:nvPr>
            <p:ph type="title"/>
          </p:nvPr>
        </p:nvSpPr>
        <p:spPr/>
        <p:txBody>
          <a:bodyPr/>
          <a:lstStyle/>
          <a:p>
            <a:pPr algn="ctr"/>
            <a:r>
              <a:rPr lang="en-US" dirty="0"/>
              <a:t>Case Law In Addition to </a:t>
            </a:r>
            <a:r>
              <a:rPr lang="en-US" i="1" dirty="0"/>
              <a:t>Daubert</a:t>
            </a:r>
            <a:endParaRPr lang="en-US" dirty="0"/>
          </a:p>
        </p:txBody>
      </p:sp>
      <p:sp>
        <p:nvSpPr>
          <p:cNvPr id="3" name="Content Placeholder 2">
            <a:extLst>
              <a:ext uri="{FF2B5EF4-FFF2-40B4-BE49-F238E27FC236}">
                <a16:creationId xmlns:a16="http://schemas.microsoft.com/office/drawing/2014/main" id="{417E8C24-2B44-A9AF-0F34-6C7313EAFD66}"/>
              </a:ext>
            </a:extLst>
          </p:cNvPr>
          <p:cNvSpPr>
            <a:spLocks noGrp="1"/>
          </p:cNvSpPr>
          <p:nvPr>
            <p:ph idx="1"/>
          </p:nvPr>
        </p:nvSpPr>
        <p:spPr/>
        <p:txBody>
          <a:bodyPr>
            <a:normAutofit fontScale="70000" lnSpcReduction="20000"/>
          </a:bodyPr>
          <a:lstStyle/>
          <a:p>
            <a:pPr marL="457200" indent="-457200">
              <a:buFont typeface="Arial" panose="020B0604020202020204" pitchFamily="34" charset="0"/>
              <a:buChar char="•"/>
            </a:pPr>
            <a:r>
              <a:rPr lang="en-US" dirty="0"/>
              <a:t>Regarding the billing/coding witness being a conduit to hearsay:</a:t>
            </a:r>
          </a:p>
          <a:p>
            <a:pPr marL="1143000" lvl="1" indent="-457200"/>
            <a:r>
              <a:rPr lang="en-US" i="1" dirty="0"/>
              <a:t>Hayes v. Walmart Stores, Inc.</a:t>
            </a:r>
            <a:r>
              <a:rPr lang="en-US" dirty="0"/>
              <a:t>, 933 So.2d 124 (Fla. 4th DCA 2006) (Holding "inadmissible facts or data may not be introduced through the direct testimony of the expert. Under such circumstances. the expert may not be used as a conduit for the admission of evidence.");</a:t>
            </a:r>
          </a:p>
          <a:p>
            <a:pPr marL="1143000" lvl="1" indent="-457200"/>
            <a:r>
              <a:rPr lang="en-US" i="1" dirty="0"/>
              <a:t>King v. Auto Supply of Jupiter, Inc</a:t>
            </a:r>
            <a:r>
              <a:rPr lang="en-US" dirty="0"/>
              <a:t>., 917 So.2d 1015, 1018 (Fla. 1st DCA 2006) (Ruling that an expert is permitted to rely on inadmissible evidence, the information supporting the opinion must still be trustworthy);</a:t>
            </a:r>
          </a:p>
          <a:p>
            <a:pPr marL="1143000" lvl="1" indent="-457200"/>
            <a:r>
              <a:rPr lang="en-US" i="1" dirty="0"/>
              <a:t>Liberatore v. Kaufmann</a:t>
            </a:r>
            <a:r>
              <a:rPr lang="en-US" dirty="0"/>
              <a:t>, 835 So.2d 404 (Fla. 4th DCA 2003) (holding that an expert may not rely on a treatise or publication in direct examination to support an opinion);</a:t>
            </a:r>
          </a:p>
          <a:p>
            <a:pPr marL="1143000" lvl="1" indent="-457200"/>
            <a:r>
              <a:rPr lang="en-US" i="1" dirty="0"/>
              <a:t>Jordan v. State</a:t>
            </a:r>
            <a:r>
              <a:rPr lang="en-US" dirty="0"/>
              <a:t>, 694 So.2d 708 (Fla. 1997) (although an expert may be qualified to express an opinion based on knowledge gained through a review of the relevant authoritative sources, the witness cannot express an expert opinion when the record did not demonstrate a sufficient study of the scientific literature);</a:t>
            </a:r>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5E95CDB0-0541-E521-A385-9275B36712C7}"/>
              </a:ext>
            </a:extLst>
          </p:cNvPr>
          <p:cNvSpPr>
            <a:spLocks noGrp="1"/>
          </p:cNvSpPr>
          <p:nvPr>
            <p:ph type="sldNum" sz="quarter" idx="12"/>
          </p:nvPr>
        </p:nvSpPr>
        <p:spPr/>
        <p:txBody>
          <a:bodyPr/>
          <a:lstStyle/>
          <a:p>
            <a:fld id="{064E34B1-5640-0947-8314-DC18763C9BC9}" type="slidenum">
              <a:rPr lang="en-US" smtClean="0"/>
              <a:pPr/>
              <a:t>37</a:t>
            </a:fld>
            <a:endParaRPr lang="en-US" dirty="0"/>
          </a:p>
        </p:txBody>
      </p:sp>
    </p:spTree>
    <p:extLst>
      <p:ext uri="{BB962C8B-B14F-4D97-AF65-F5344CB8AC3E}">
        <p14:creationId xmlns:p14="http://schemas.microsoft.com/office/powerpoint/2010/main" val="4240358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17795-CA63-FBAB-3878-DC285A1790AE}"/>
              </a:ext>
            </a:extLst>
          </p:cNvPr>
          <p:cNvSpPr>
            <a:spLocks noGrp="1"/>
          </p:cNvSpPr>
          <p:nvPr>
            <p:ph type="ctrTitle"/>
          </p:nvPr>
        </p:nvSpPr>
        <p:spPr/>
        <p:txBody>
          <a:bodyPr>
            <a:normAutofit/>
          </a:bodyPr>
          <a:lstStyle/>
          <a:p>
            <a:r>
              <a:rPr lang="en-US" sz="6000" dirty="0"/>
              <a:t>Questions to Ask Yourself and Lines of Questioning for Trial</a:t>
            </a:r>
          </a:p>
        </p:txBody>
      </p:sp>
      <p:sp>
        <p:nvSpPr>
          <p:cNvPr id="3" name="Subtitle 2">
            <a:extLst>
              <a:ext uri="{FF2B5EF4-FFF2-40B4-BE49-F238E27FC236}">
                <a16:creationId xmlns:a16="http://schemas.microsoft.com/office/drawing/2014/main" id="{BBF16D75-7C72-057F-2402-4F450DEF9EE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1769282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8720D-40A8-0FEA-F6AD-AF151A59790F}"/>
              </a:ext>
            </a:extLst>
          </p:cNvPr>
          <p:cNvSpPr>
            <a:spLocks noGrp="1"/>
          </p:cNvSpPr>
          <p:nvPr>
            <p:ph type="title"/>
          </p:nvPr>
        </p:nvSpPr>
        <p:spPr/>
        <p:txBody>
          <a:bodyPr>
            <a:normAutofit/>
          </a:bodyPr>
          <a:lstStyle/>
          <a:p>
            <a:pPr algn="ctr"/>
            <a:r>
              <a:rPr lang="en-US" dirty="0"/>
              <a:t>Questions for Counsel</a:t>
            </a:r>
          </a:p>
        </p:txBody>
      </p:sp>
      <p:sp>
        <p:nvSpPr>
          <p:cNvPr id="3" name="Content Placeholder 2">
            <a:extLst>
              <a:ext uri="{FF2B5EF4-FFF2-40B4-BE49-F238E27FC236}">
                <a16:creationId xmlns:a16="http://schemas.microsoft.com/office/drawing/2014/main" id="{7A8707BB-FFA4-BFC9-CA19-35AB678DD605}"/>
              </a:ext>
            </a:extLst>
          </p:cNvPr>
          <p:cNvSpPr>
            <a:spLocks noGrp="1"/>
          </p:cNvSpPr>
          <p:nvPr>
            <p:ph idx="1"/>
          </p:nvPr>
        </p:nvSpPr>
        <p:spPr/>
        <p:txBody>
          <a:bodyPr>
            <a:normAutofit fontScale="62500" lnSpcReduction="20000"/>
          </a:bodyPr>
          <a:lstStyle/>
          <a:p>
            <a:pPr marL="457200" indent="-457200">
              <a:buFont typeface="Arial" panose="020B0604020202020204" pitchFamily="34" charset="0"/>
              <a:buChar char="•"/>
            </a:pPr>
            <a:r>
              <a:rPr lang="en-US" dirty="0"/>
              <a:t>Do I actually want to strike the witness based on the facts of my client’s case?</a:t>
            </a:r>
          </a:p>
          <a:p>
            <a:pPr marL="457200" indent="-457200">
              <a:buFont typeface="Arial" panose="020B0604020202020204" pitchFamily="34" charset="0"/>
              <a:buChar char="•"/>
            </a:pPr>
            <a:r>
              <a:rPr lang="en-US" dirty="0"/>
              <a:t>Should I stipulate to the amounts of the alleged coding errors?</a:t>
            </a:r>
          </a:p>
          <a:p>
            <a:pPr marL="457200" indent="-457200">
              <a:buFont typeface="Arial" panose="020B0604020202020204" pitchFamily="34" charset="0"/>
              <a:buChar char="•"/>
            </a:pPr>
            <a:r>
              <a:rPr lang="en-US" dirty="0"/>
              <a:t>How do I best combat the billing/coding witness throughout the entirety of trial?</a:t>
            </a:r>
          </a:p>
          <a:p>
            <a:pPr marL="1143000" lvl="1" indent="-457200"/>
            <a:r>
              <a:rPr lang="en-US" dirty="0" err="1"/>
              <a:t>Voir</a:t>
            </a:r>
            <a:r>
              <a:rPr lang="en-US" dirty="0"/>
              <a:t> dire – “Who here has had family who had a negative experience with their medical care?”;</a:t>
            </a:r>
          </a:p>
          <a:p>
            <a:pPr marL="1143000" lvl="1" indent="-457200"/>
            <a:r>
              <a:rPr lang="en-US" dirty="0"/>
              <a:t>Opening Statement – The Defense will acknowledge they hurt Ms. Smith but then tell you they should not have to give back what they took away from Ms. Smith and one of those ways they are going to try to avoid responsibility is by having a witness tell you everyone’s medical care is the same, should be charged at the same rate, and that the medical bills should not be paid.”;</a:t>
            </a:r>
          </a:p>
          <a:p>
            <a:pPr marL="1143000" lvl="1" indent="-457200"/>
            <a:r>
              <a:rPr lang="en-US" dirty="0"/>
              <a:t>Tie this all together in closing argument as an attack on the sanctity of the doctor-patient relationship, a “one size fits all” approach to medicine (consider going borderline political based on jurisdiction and your jury – “top-down” “government”)</a:t>
            </a:r>
          </a:p>
          <a:p>
            <a:pPr marL="1143000" lvl="1" indent="-457200"/>
            <a:r>
              <a:rPr lang="en-US" dirty="0"/>
              <a:t>“The Plaintiff was willing to pay ________________ to live a normal life again, to some that may seem unreasonable but for this person that was the price paid for what the Defendant took from her”</a:t>
            </a:r>
          </a:p>
        </p:txBody>
      </p:sp>
      <p:sp>
        <p:nvSpPr>
          <p:cNvPr id="4" name="Slide Number Placeholder 3">
            <a:extLst>
              <a:ext uri="{FF2B5EF4-FFF2-40B4-BE49-F238E27FC236}">
                <a16:creationId xmlns:a16="http://schemas.microsoft.com/office/drawing/2014/main" id="{B2ACB5CD-7DB9-089C-5687-5F3C345DD961}"/>
              </a:ext>
            </a:extLst>
          </p:cNvPr>
          <p:cNvSpPr>
            <a:spLocks noGrp="1"/>
          </p:cNvSpPr>
          <p:nvPr>
            <p:ph type="sldNum" sz="quarter" idx="12"/>
          </p:nvPr>
        </p:nvSpPr>
        <p:spPr/>
        <p:txBody>
          <a:bodyPr/>
          <a:lstStyle/>
          <a:p>
            <a:fld id="{064E34B1-5640-0947-8314-DC18763C9BC9}" type="slidenum">
              <a:rPr lang="en-US" smtClean="0"/>
              <a:pPr/>
              <a:t>39</a:t>
            </a:fld>
            <a:endParaRPr lang="en-US" dirty="0"/>
          </a:p>
        </p:txBody>
      </p:sp>
    </p:spTree>
    <p:extLst>
      <p:ext uri="{BB962C8B-B14F-4D97-AF65-F5344CB8AC3E}">
        <p14:creationId xmlns:p14="http://schemas.microsoft.com/office/powerpoint/2010/main" val="3186226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D39F3-579F-7D95-7314-BEF53653B5F0}"/>
              </a:ext>
            </a:extLst>
          </p:cNvPr>
          <p:cNvSpPr>
            <a:spLocks noGrp="1"/>
          </p:cNvSpPr>
          <p:nvPr>
            <p:ph type="title"/>
          </p:nvPr>
        </p:nvSpPr>
        <p:spPr/>
        <p:txBody>
          <a:bodyPr/>
          <a:lstStyle/>
          <a:p>
            <a:pPr algn="ctr"/>
            <a:r>
              <a:rPr lang="en-US" dirty="0">
                <a:latin typeface="+mn-lt"/>
              </a:rPr>
              <a:t>The Plaintiff and the Plaintiff’s Case</a:t>
            </a:r>
          </a:p>
        </p:txBody>
      </p:sp>
      <p:sp>
        <p:nvSpPr>
          <p:cNvPr id="3" name="Content Placeholder 2">
            <a:extLst>
              <a:ext uri="{FF2B5EF4-FFF2-40B4-BE49-F238E27FC236}">
                <a16:creationId xmlns:a16="http://schemas.microsoft.com/office/drawing/2014/main" id="{9DA3BD40-8C32-5C6E-F6BA-B74B5B9712F4}"/>
              </a:ext>
            </a:extLst>
          </p:cNvPr>
          <p:cNvSpPr>
            <a:spLocks noGrp="1"/>
          </p:cNvSpPr>
          <p:nvPr>
            <p:ph idx="1"/>
          </p:nvPr>
        </p:nvSpPr>
        <p:spPr/>
        <p:txBody>
          <a:bodyPr>
            <a:normAutofit fontScale="92500" lnSpcReduction="20000"/>
          </a:bodyPr>
          <a:lstStyle/>
          <a:p>
            <a:pPr marL="457200" indent="-457200">
              <a:buFont typeface="Arial" panose="020B0604020202020204" pitchFamily="34" charset="0"/>
              <a:buChar char="•"/>
            </a:pPr>
            <a:r>
              <a:rPr lang="en-US" dirty="0">
                <a:latin typeface="+mn-lt"/>
              </a:rPr>
              <a:t>The questions you must ask at the beginning of your case:</a:t>
            </a:r>
          </a:p>
          <a:p>
            <a:pPr marL="1143000" lvl="1" indent="-457200"/>
            <a:r>
              <a:rPr lang="en-US" dirty="0">
                <a:latin typeface="+mn-lt"/>
              </a:rPr>
              <a:t>What facts are at your disposal? </a:t>
            </a:r>
          </a:p>
          <a:p>
            <a:pPr marL="1600200" lvl="2" indent="-457200"/>
            <a:r>
              <a:rPr lang="en-US" dirty="0">
                <a:latin typeface="+mn-lt"/>
              </a:rPr>
              <a:t>Course of treatment your client has endured;</a:t>
            </a:r>
          </a:p>
          <a:p>
            <a:pPr marL="1600200" lvl="2" indent="-457200"/>
            <a:r>
              <a:rPr lang="en-US" dirty="0">
                <a:latin typeface="+mn-lt"/>
              </a:rPr>
              <a:t>Difficulties being faced by your client (physically and financially) due to injuries sustained;</a:t>
            </a:r>
          </a:p>
          <a:p>
            <a:pPr marL="1600200" lvl="2" indent="-457200"/>
            <a:r>
              <a:rPr lang="en-US" dirty="0">
                <a:latin typeface="+mn-lt"/>
              </a:rPr>
              <a:t>Available avenues through which the client can receive treatment (VA, Medicare, LOP).</a:t>
            </a:r>
          </a:p>
          <a:p>
            <a:pPr marL="1143000" lvl="1" indent="-457200"/>
            <a:r>
              <a:rPr lang="en-US" dirty="0">
                <a:latin typeface="+mn-lt"/>
              </a:rPr>
              <a:t>Who is your client?</a:t>
            </a:r>
          </a:p>
          <a:p>
            <a:pPr marL="1600200" lvl="2" indent="-457200"/>
            <a:r>
              <a:rPr lang="en-US" dirty="0">
                <a:latin typeface="+mn-lt"/>
              </a:rPr>
              <a:t>How might the client’s work history, family history, past medical conditions and incidents, aversion to certain types of treatment, etc. impact their medical choices.</a:t>
            </a:r>
          </a:p>
          <a:p>
            <a:pPr marL="1143000" lvl="1" indent="-457200"/>
            <a:r>
              <a:rPr lang="en-US" dirty="0">
                <a:latin typeface="+mn-lt"/>
              </a:rPr>
              <a:t>Who are the treating doctors in the case?</a:t>
            </a:r>
          </a:p>
          <a:p>
            <a:pPr marL="1600200" lvl="2" indent="-457200"/>
            <a:r>
              <a:rPr lang="en-US" dirty="0">
                <a:latin typeface="+mn-lt"/>
              </a:rPr>
              <a:t>What are their qualifications? Educationally, professionally, in their capacity of publishing and of educating other doctors.</a:t>
            </a:r>
          </a:p>
        </p:txBody>
      </p:sp>
      <p:sp>
        <p:nvSpPr>
          <p:cNvPr id="4" name="Slide Number Placeholder 3">
            <a:extLst>
              <a:ext uri="{FF2B5EF4-FFF2-40B4-BE49-F238E27FC236}">
                <a16:creationId xmlns:a16="http://schemas.microsoft.com/office/drawing/2014/main" id="{1D7BDA04-A706-51AE-4553-569632939DD0}"/>
              </a:ext>
            </a:extLst>
          </p:cNvPr>
          <p:cNvSpPr>
            <a:spLocks noGrp="1"/>
          </p:cNvSpPr>
          <p:nvPr>
            <p:ph type="sldNum" sz="quarter" idx="12"/>
          </p:nvPr>
        </p:nvSpPr>
        <p:spPr/>
        <p:txBody>
          <a:bodyPr/>
          <a:lstStyle/>
          <a:p>
            <a:fld id="{064E34B1-5640-0947-8314-DC18763C9BC9}" type="slidenum">
              <a:rPr lang="en-US" smtClean="0"/>
              <a:pPr/>
              <a:t>4</a:t>
            </a:fld>
            <a:endParaRPr lang="en-US" dirty="0"/>
          </a:p>
        </p:txBody>
      </p:sp>
    </p:spTree>
    <p:extLst>
      <p:ext uri="{BB962C8B-B14F-4D97-AF65-F5344CB8AC3E}">
        <p14:creationId xmlns:p14="http://schemas.microsoft.com/office/powerpoint/2010/main" val="1379195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4A65D-8B25-2DBB-5D7E-BE0C149689DC}"/>
              </a:ext>
            </a:extLst>
          </p:cNvPr>
          <p:cNvSpPr>
            <a:spLocks noGrp="1"/>
          </p:cNvSpPr>
          <p:nvPr>
            <p:ph type="title"/>
          </p:nvPr>
        </p:nvSpPr>
        <p:spPr/>
        <p:txBody>
          <a:bodyPr>
            <a:normAutofit/>
          </a:bodyPr>
          <a:lstStyle/>
          <a:p>
            <a:pPr algn="ctr"/>
            <a:r>
              <a:rPr lang="en-US" dirty="0"/>
              <a:t>Other Lines of Questioning at Trial</a:t>
            </a:r>
          </a:p>
        </p:txBody>
      </p:sp>
      <p:sp>
        <p:nvSpPr>
          <p:cNvPr id="3" name="Content Placeholder 2">
            <a:extLst>
              <a:ext uri="{FF2B5EF4-FFF2-40B4-BE49-F238E27FC236}">
                <a16:creationId xmlns:a16="http://schemas.microsoft.com/office/drawing/2014/main" id="{BCBC2F26-041C-BDAD-C601-65C6AF512353}"/>
              </a:ext>
            </a:extLst>
          </p:cNvPr>
          <p:cNvSpPr>
            <a:spLocks noGrp="1"/>
          </p:cNvSpPr>
          <p:nvPr>
            <p:ph idx="1"/>
          </p:nvPr>
        </p:nvSpPr>
        <p:spPr/>
        <p:txBody>
          <a:bodyPr>
            <a:normAutofit fontScale="70000" lnSpcReduction="20000"/>
          </a:bodyPr>
          <a:lstStyle/>
          <a:p>
            <a:pPr marL="457200" indent="-457200">
              <a:buFont typeface="Arial" panose="020B0604020202020204" pitchFamily="34" charset="0"/>
              <a:buChar char="•"/>
            </a:pPr>
            <a:r>
              <a:rPr lang="en-US" dirty="0"/>
              <a:t>Conduct a comparison of the hourly rate the billing/coding witness is being paid versus what the witness is claiming the surgeon should be paid;</a:t>
            </a:r>
          </a:p>
          <a:p>
            <a:pPr marL="457200" indent="-457200">
              <a:buFont typeface="Arial" panose="020B0604020202020204" pitchFamily="34" charset="0"/>
              <a:buChar char="•"/>
            </a:pPr>
            <a:r>
              <a:rPr lang="en-US" dirty="0"/>
              <a:t>Hammer home that the client has to pay the bills no matter what (and make sure this comes out in testimony);</a:t>
            </a:r>
          </a:p>
          <a:p>
            <a:pPr marL="457200" indent="-457200">
              <a:buFont typeface="Arial" panose="020B0604020202020204" pitchFamily="34" charset="0"/>
              <a:buChar char="•"/>
            </a:pPr>
            <a:r>
              <a:rPr lang="en-US" dirty="0"/>
              <a:t>Utilize the client’s testimony regarding why they chose their doctor in the first place and how important that choice was to him/her;</a:t>
            </a:r>
          </a:p>
          <a:p>
            <a:pPr marL="1143000" lvl="1" indent="-457200"/>
            <a:r>
              <a:rPr lang="en-US" dirty="0"/>
              <a:t>Make sure your client has expressed their fears and phobias to their doctor as well as their medical history</a:t>
            </a:r>
          </a:p>
          <a:p>
            <a:pPr marL="457200" indent="-457200">
              <a:buFont typeface="Arial" panose="020B0604020202020204" pitchFamily="34" charset="0"/>
              <a:buChar char="•"/>
            </a:pPr>
            <a:r>
              <a:rPr lang="en-US" dirty="0"/>
              <a:t>Conduct a “soft cross-examination” on your treating doctors in their testimony concerning why their bills are what they are;</a:t>
            </a:r>
          </a:p>
          <a:p>
            <a:pPr marL="1143000" lvl="1" indent="-457200"/>
            <a:r>
              <a:rPr lang="en-US" dirty="0"/>
              <a:t>“We do not believe in “one size fits all” medicine at my practice and this patient has __________ medical history that made this procedure even more complicated”</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7853AFB3-FA4F-7843-C19C-08487D6D1FDE}"/>
              </a:ext>
            </a:extLst>
          </p:cNvPr>
          <p:cNvSpPr>
            <a:spLocks noGrp="1"/>
          </p:cNvSpPr>
          <p:nvPr>
            <p:ph type="sldNum" sz="quarter" idx="12"/>
          </p:nvPr>
        </p:nvSpPr>
        <p:spPr/>
        <p:txBody>
          <a:bodyPr/>
          <a:lstStyle/>
          <a:p>
            <a:fld id="{064E34B1-5640-0947-8314-DC18763C9BC9}" type="slidenum">
              <a:rPr lang="en-US" smtClean="0"/>
              <a:pPr/>
              <a:t>40</a:t>
            </a:fld>
            <a:endParaRPr lang="en-US" dirty="0"/>
          </a:p>
        </p:txBody>
      </p:sp>
    </p:spTree>
    <p:extLst>
      <p:ext uri="{BB962C8B-B14F-4D97-AF65-F5344CB8AC3E}">
        <p14:creationId xmlns:p14="http://schemas.microsoft.com/office/powerpoint/2010/main" val="250818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0FCA5-E781-9A21-95EF-0B6CCEB6F06A}"/>
              </a:ext>
            </a:extLst>
          </p:cNvPr>
          <p:cNvSpPr>
            <a:spLocks noGrp="1"/>
          </p:cNvSpPr>
          <p:nvPr>
            <p:ph type="ctrTitle"/>
          </p:nvPr>
        </p:nvSpPr>
        <p:spPr/>
        <p:txBody>
          <a:bodyPr/>
          <a:lstStyle/>
          <a:p>
            <a:r>
              <a:rPr lang="en-US" dirty="0"/>
              <a:t>Questions?</a:t>
            </a:r>
          </a:p>
        </p:txBody>
      </p:sp>
      <p:sp>
        <p:nvSpPr>
          <p:cNvPr id="3" name="Subtitle 2">
            <a:extLst>
              <a:ext uri="{FF2B5EF4-FFF2-40B4-BE49-F238E27FC236}">
                <a16:creationId xmlns:a16="http://schemas.microsoft.com/office/drawing/2014/main" id="{B6B0C4A6-3CE4-8A9F-B205-593885724454}"/>
              </a:ext>
            </a:extLst>
          </p:cNvPr>
          <p:cNvSpPr>
            <a:spLocks noGrp="1"/>
          </p:cNvSpPr>
          <p:nvPr>
            <p:ph type="subTitle" idx="1"/>
          </p:nvPr>
        </p:nvSpPr>
        <p:spPr/>
        <p:txBody>
          <a:bodyPr>
            <a:normAutofit fontScale="55000" lnSpcReduction="20000"/>
          </a:bodyPr>
          <a:lstStyle/>
          <a:p>
            <a:r>
              <a:rPr lang="en-US" dirty="0"/>
              <a:t>Reach me with requests for materials anytime:</a:t>
            </a:r>
          </a:p>
          <a:p>
            <a:r>
              <a:rPr lang="en-US" dirty="0">
                <a:hlinkClick r:id="rId2"/>
              </a:rPr>
              <a:t>pmcbride@goldlaw.com</a:t>
            </a:r>
            <a:endParaRPr lang="en-US" dirty="0"/>
          </a:p>
          <a:p>
            <a:r>
              <a:rPr lang="en-US" dirty="0"/>
              <a:t>(561) 228-1589</a:t>
            </a:r>
          </a:p>
        </p:txBody>
      </p:sp>
    </p:spTree>
    <p:extLst>
      <p:ext uri="{BB962C8B-B14F-4D97-AF65-F5344CB8AC3E}">
        <p14:creationId xmlns:p14="http://schemas.microsoft.com/office/powerpoint/2010/main" val="292395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CD693-32AB-5972-6651-A367C0071380}"/>
              </a:ext>
            </a:extLst>
          </p:cNvPr>
          <p:cNvSpPr>
            <a:spLocks noGrp="1"/>
          </p:cNvSpPr>
          <p:nvPr>
            <p:ph type="title"/>
          </p:nvPr>
        </p:nvSpPr>
        <p:spPr/>
        <p:txBody>
          <a:bodyPr/>
          <a:lstStyle/>
          <a:p>
            <a:pPr algn="ctr"/>
            <a:r>
              <a:rPr lang="en-US" dirty="0"/>
              <a:t>Facts At Your Disposal</a:t>
            </a:r>
          </a:p>
        </p:txBody>
      </p:sp>
      <p:sp>
        <p:nvSpPr>
          <p:cNvPr id="3" name="Content Placeholder 2">
            <a:extLst>
              <a:ext uri="{FF2B5EF4-FFF2-40B4-BE49-F238E27FC236}">
                <a16:creationId xmlns:a16="http://schemas.microsoft.com/office/drawing/2014/main" id="{C931F1E2-B01F-9691-74FA-9B21B64969F9}"/>
              </a:ext>
            </a:extLst>
          </p:cNvPr>
          <p:cNvSpPr>
            <a:spLocks noGrp="1"/>
          </p:cNvSpPr>
          <p:nvPr>
            <p:ph idx="1"/>
          </p:nvPr>
        </p:nvSpPr>
        <p:spPr/>
        <p:txBody>
          <a:bodyPr>
            <a:normAutofit fontScale="70000" lnSpcReduction="20000"/>
          </a:bodyPr>
          <a:lstStyle/>
          <a:p>
            <a:pPr marL="457200" indent="-457200">
              <a:buFont typeface="Arial" panose="020B0604020202020204" pitchFamily="34" charset="0"/>
              <a:buChar char="•"/>
            </a:pPr>
            <a:r>
              <a:rPr lang="en-US" dirty="0"/>
              <a:t>Plaintiff’s Deposition:</a:t>
            </a:r>
          </a:p>
          <a:p>
            <a:pPr marL="1143000" lvl="1" indent="-457200"/>
            <a:r>
              <a:rPr lang="en-US" dirty="0"/>
              <a:t>Make sure that the Plaintiff mentions in their deposition how they feel about needles, surgery, or about any reason they themselves may be leery of the medical profession or medical treatment;</a:t>
            </a:r>
          </a:p>
          <a:p>
            <a:pPr marL="1143000" lvl="1" indent="-457200"/>
            <a:r>
              <a:rPr lang="en-US" dirty="0"/>
              <a:t>The Plaintiff’s pain and suffering damages are helpful here as well – how much suffering does a person have to endure before surgery becomes a necessity and how does a billing/coding witness determine what the value of that compromised decision is?</a:t>
            </a:r>
          </a:p>
          <a:p>
            <a:pPr marL="1143000" lvl="1" indent="-457200"/>
            <a:r>
              <a:rPr lang="en-US" dirty="0"/>
              <a:t>Be prepared for arguments concerning how payment was made for treatment and ensure that discussion regarding how the incident has impacted payment ability is had on the record;</a:t>
            </a:r>
          </a:p>
          <a:p>
            <a:pPr marL="1600200" lvl="2" indent="-457200"/>
            <a:r>
              <a:rPr lang="en-US" dirty="0"/>
              <a:t>Veteran – challenges with VA treatment if the client did not treat through the VA;</a:t>
            </a:r>
          </a:p>
          <a:p>
            <a:pPr marL="1600200" lvl="2" indent="-457200"/>
            <a:r>
              <a:rPr lang="en-US" dirty="0"/>
              <a:t>Medicare – the Plaintiff is uncomfortable with available options;</a:t>
            </a:r>
          </a:p>
          <a:p>
            <a:pPr marL="1600200" lvl="2" indent="-457200"/>
            <a:r>
              <a:rPr lang="en-US" dirty="0"/>
              <a:t>Plaintiff is from another state or country and therefore unfamiliar with the area or how to get covered.</a:t>
            </a:r>
          </a:p>
          <a:p>
            <a:pPr marL="1600200" lvl="2" indent="-457200"/>
            <a:endParaRPr lang="en-US" dirty="0"/>
          </a:p>
          <a:p>
            <a:pPr marL="1143000" lvl="1" indent="-457200"/>
            <a:endParaRPr lang="en-US" dirty="0"/>
          </a:p>
          <a:p>
            <a:pPr marL="1143000" lvl="1" indent="-457200"/>
            <a:endParaRPr lang="en-US" dirty="0"/>
          </a:p>
        </p:txBody>
      </p:sp>
      <p:sp>
        <p:nvSpPr>
          <p:cNvPr id="4" name="Slide Number Placeholder 3">
            <a:extLst>
              <a:ext uri="{FF2B5EF4-FFF2-40B4-BE49-F238E27FC236}">
                <a16:creationId xmlns:a16="http://schemas.microsoft.com/office/drawing/2014/main" id="{8CBA7E86-144E-C799-118F-65D2F43BAD32}"/>
              </a:ext>
            </a:extLst>
          </p:cNvPr>
          <p:cNvSpPr>
            <a:spLocks noGrp="1"/>
          </p:cNvSpPr>
          <p:nvPr>
            <p:ph type="sldNum" sz="quarter" idx="12"/>
          </p:nvPr>
        </p:nvSpPr>
        <p:spPr/>
        <p:txBody>
          <a:bodyPr/>
          <a:lstStyle/>
          <a:p>
            <a:fld id="{064E34B1-5640-0947-8314-DC18763C9BC9}" type="slidenum">
              <a:rPr lang="en-US" smtClean="0"/>
              <a:pPr/>
              <a:t>5</a:t>
            </a:fld>
            <a:endParaRPr lang="en-US" dirty="0"/>
          </a:p>
        </p:txBody>
      </p:sp>
    </p:spTree>
    <p:extLst>
      <p:ext uri="{BB962C8B-B14F-4D97-AF65-F5344CB8AC3E}">
        <p14:creationId xmlns:p14="http://schemas.microsoft.com/office/powerpoint/2010/main" val="3694738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A8D2922D-09DB-9FAE-6741-A471CEF6EE76}"/>
              </a:ext>
            </a:extLst>
          </p:cNvPr>
          <p:cNvSpPr>
            <a:spLocks noGrp="1"/>
          </p:cNvSpPr>
          <p:nvPr>
            <p:ph type="title"/>
          </p:nvPr>
        </p:nvSpPr>
        <p:spPr>
          <a:xfrm>
            <a:off x="487235" y="365126"/>
            <a:ext cx="11286499" cy="1223394"/>
          </a:xfrm>
        </p:spPr>
        <p:txBody>
          <a:bodyPr anchor="ctr">
            <a:normAutofit/>
          </a:bodyPr>
          <a:lstStyle/>
          <a:p>
            <a:pPr algn="ctr"/>
            <a:r>
              <a:rPr lang="en-US" dirty="0"/>
              <a:t>Who Is The Plaintiff?</a:t>
            </a:r>
          </a:p>
        </p:txBody>
      </p:sp>
      <p:sp>
        <p:nvSpPr>
          <p:cNvPr id="24" name="Content Placeholder 2">
            <a:extLst>
              <a:ext uri="{FF2B5EF4-FFF2-40B4-BE49-F238E27FC236}">
                <a16:creationId xmlns:a16="http://schemas.microsoft.com/office/drawing/2014/main" id="{E83A496F-6F05-0DBB-2E50-B6AD8FAE6A7B}"/>
              </a:ext>
            </a:extLst>
          </p:cNvPr>
          <p:cNvSpPr>
            <a:spLocks noGrp="1"/>
          </p:cNvSpPr>
          <p:nvPr>
            <p:ph idx="1"/>
          </p:nvPr>
        </p:nvSpPr>
        <p:spPr>
          <a:xfrm>
            <a:off x="487235" y="1588520"/>
            <a:ext cx="11286499" cy="4588443"/>
          </a:xfrm>
        </p:spPr>
        <p:txBody>
          <a:bodyPr>
            <a:normAutofit fontScale="92500" lnSpcReduction="20000"/>
          </a:bodyPr>
          <a:lstStyle/>
          <a:p>
            <a:pPr marL="457200" indent="-457200">
              <a:buFont typeface="Arial" panose="020B0604020202020204" pitchFamily="34" charset="0"/>
              <a:buChar char="•"/>
            </a:pPr>
            <a:r>
              <a:rPr lang="en-US" dirty="0"/>
              <a:t>Flesh out relevant work history, your client may have worked in relevant fields (medical, billing, military);</a:t>
            </a:r>
          </a:p>
          <a:p>
            <a:pPr marL="457200" indent="-457200">
              <a:buFont typeface="Arial" panose="020B0604020202020204" pitchFamily="34" charset="0"/>
              <a:buChar char="•"/>
            </a:pPr>
            <a:r>
              <a:rPr lang="en-US" dirty="0"/>
              <a:t>Many clients have family members or friends who had very negative experiences with the medical profession or were victims of medical malpractice;</a:t>
            </a:r>
          </a:p>
          <a:p>
            <a:pPr marL="457200" indent="-457200">
              <a:buFont typeface="Arial" panose="020B0604020202020204" pitchFamily="34" charset="0"/>
              <a:buChar char="•"/>
            </a:pPr>
            <a:r>
              <a:rPr lang="en-US" dirty="0"/>
              <a:t>The Defense loves to try to make every case about “priors”, do not run from this but rather lean into it even in the billing/coding context;</a:t>
            </a:r>
          </a:p>
          <a:p>
            <a:pPr marL="457200" indent="-457200">
              <a:buFont typeface="Arial" panose="020B0604020202020204" pitchFamily="34" charset="0"/>
              <a:buChar char="•"/>
            </a:pPr>
            <a:r>
              <a:rPr lang="en-US" dirty="0"/>
              <a:t>Nearly the entire public has reservations concerning certain or all modalities of medical treatment;</a:t>
            </a:r>
          </a:p>
          <a:p>
            <a:pPr lvl="1" indent="0">
              <a:buNone/>
            </a:pPr>
            <a:endParaRPr lang="en-US" dirty="0"/>
          </a:p>
        </p:txBody>
      </p:sp>
      <p:sp>
        <p:nvSpPr>
          <p:cNvPr id="4" name="Slide Number Placeholder 3">
            <a:extLst>
              <a:ext uri="{FF2B5EF4-FFF2-40B4-BE49-F238E27FC236}">
                <a16:creationId xmlns:a16="http://schemas.microsoft.com/office/drawing/2014/main" id="{8FAEE9CD-79B3-B105-5ECA-320757BF36AC}"/>
              </a:ext>
            </a:extLst>
          </p:cNvPr>
          <p:cNvSpPr>
            <a:spLocks noGrp="1"/>
          </p:cNvSpPr>
          <p:nvPr>
            <p:ph type="sldNum" sz="quarter" idx="12"/>
          </p:nvPr>
        </p:nvSpPr>
        <p:spPr>
          <a:xfrm>
            <a:off x="11437112" y="6356350"/>
            <a:ext cx="627888" cy="365125"/>
          </a:xfrm>
        </p:spPr>
        <p:txBody>
          <a:bodyPr anchor="ctr">
            <a:normAutofit/>
          </a:bodyPr>
          <a:lstStyle/>
          <a:p>
            <a:pPr>
              <a:spcAft>
                <a:spcPts val="600"/>
              </a:spcAft>
            </a:pPr>
            <a:fld id="{064E34B1-5640-0947-8314-DC18763C9BC9}" type="slidenum">
              <a:rPr lang="en-US" smtClean="0"/>
              <a:pPr>
                <a:spcAft>
                  <a:spcPts val="600"/>
                </a:spcAft>
              </a:pPr>
              <a:t>6</a:t>
            </a:fld>
            <a:endParaRPr lang="en-US"/>
          </a:p>
        </p:txBody>
      </p:sp>
    </p:spTree>
    <p:extLst>
      <p:ext uri="{BB962C8B-B14F-4D97-AF65-F5344CB8AC3E}">
        <p14:creationId xmlns:p14="http://schemas.microsoft.com/office/powerpoint/2010/main" val="2752834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fade">
                                      <p:cBhvr>
                                        <p:cTn id="7" dur="500"/>
                                        <p:tgtEl>
                                          <p:spTgt spid="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xEl>
                                              <p:pRg st="1" end="1"/>
                                            </p:txEl>
                                          </p:spTgt>
                                        </p:tgtEl>
                                        <p:attrNameLst>
                                          <p:attrName>style.visibility</p:attrName>
                                        </p:attrNameLst>
                                      </p:cBhvr>
                                      <p:to>
                                        <p:strVal val="visible"/>
                                      </p:to>
                                    </p:set>
                                    <p:animEffect transition="in" filter="fade">
                                      <p:cBhvr>
                                        <p:cTn id="12" dur="500"/>
                                        <p:tgtEl>
                                          <p:spTgt spid="2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
                                            <p:txEl>
                                              <p:pRg st="2" end="2"/>
                                            </p:txEl>
                                          </p:spTgt>
                                        </p:tgtEl>
                                        <p:attrNameLst>
                                          <p:attrName>style.visibility</p:attrName>
                                        </p:attrNameLst>
                                      </p:cBhvr>
                                      <p:to>
                                        <p:strVal val="visible"/>
                                      </p:to>
                                    </p:set>
                                    <p:animEffect transition="in" filter="fade">
                                      <p:cBhvr>
                                        <p:cTn id="17" dur="500"/>
                                        <p:tgtEl>
                                          <p:spTgt spid="2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xEl>
                                              <p:pRg st="3" end="3"/>
                                            </p:txEl>
                                          </p:spTgt>
                                        </p:tgtEl>
                                        <p:attrNameLst>
                                          <p:attrName>style.visibility</p:attrName>
                                        </p:attrNameLst>
                                      </p:cBhvr>
                                      <p:to>
                                        <p:strVal val="visible"/>
                                      </p:to>
                                    </p:set>
                                    <p:animEffect transition="in" filter="fade">
                                      <p:cBhvr>
                                        <p:cTn id="22" dur="500"/>
                                        <p:tgtEl>
                                          <p:spTgt spid="2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B203E-A2B1-E6DB-1BF3-D9C9606965A6}"/>
              </a:ext>
            </a:extLst>
          </p:cNvPr>
          <p:cNvSpPr>
            <a:spLocks noGrp="1"/>
          </p:cNvSpPr>
          <p:nvPr>
            <p:ph type="title"/>
          </p:nvPr>
        </p:nvSpPr>
        <p:spPr/>
        <p:txBody>
          <a:bodyPr>
            <a:normAutofit fontScale="90000"/>
          </a:bodyPr>
          <a:lstStyle/>
          <a:p>
            <a:pPr algn="ctr"/>
            <a:r>
              <a:rPr lang="en-US" dirty="0"/>
              <a:t>Who Are the Plaintiff’s Treating Medical Providers?</a:t>
            </a:r>
          </a:p>
        </p:txBody>
      </p:sp>
      <p:sp>
        <p:nvSpPr>
          <p:cNvPr id="3" name="Content Placeholder 2">
            <a:extLst>
              <a:ext uri="{FF2B5EF4-FFF2-40B4-BE49-F238E27FC236}">
                <a16:creationId xmlns:a16="http://schemas.microsoft.com/office/drawing/2014/main" id="{78A27938-3191-FB41-902E-88EB6F8BC9E3}"/>
              </a:ext>
            </a:extLst>
          </p:cNvPr>
          <p:cNvSpPr>
            <a:spLocks noGrp="1"/>
          </p:cNvSpPr>
          <p:nvPr>
            <p:ph idx="1"/>
          </p:nvPr>
        </p:nvSpPr>
        <p:spPr/>
        <p:txBody>
          <a:bodyPr>
            <a:normAutofit/>
          </a:bodyPr>
          <a:lstStyle/>
          <a:p>
            <a:pPr marL="457200" indent="-457200">
              <a:buFont typeface="Arial" panose="020B0604020202020204" pitchFamily="34" charset="0"/>
              <a:buChar char="•"/>
            </a:pPr>
            <a:r>
              <a:rPr lang="en-US" dirty="0"/>
              <a:t>The qualifications of the treating doctor are of critical importance:</a:t>
            </a:r>
          </a:p>
          <a:p>
            <a:pPr marL="1143000" lvl="1" indent="-457200"/>
            <a:r>
              <a:rPr lang="en-US" dirty="0"/>
              <a:t>Are your client’s medical providers Ivy League-educated?</a:t>
            </a:r>
          </a:p>
          <a:p>
            <a:pPr marL="1143000" lvl="1" indent="-457200"/>
            <a:r>
              <a:rPr lang="en-US" dirty="0"/>
              <a:t>Many doctors teach other doctors how to perform medical procedures that your client has endured due to the Defendant’s negligence – make sure this becomes known in a deposition then use that to attack the billing/coding witness;</a:t>
            </a:r>
          </a:p>
          <a:p>
            <a:pPr marL="1143000" lvl="1" indent="-457200"/>
            <a:r>
              <a:rPr lang="en-US" dirty="0"/>
              <a:t>Many doctors are known for publishing or being thought leaders, weaponize this information for the plaintiff’s benefit.</a:t>
            </a:r>
          </a:p>
          <a:p>
            <a:pPr marL="1143000" lvl="1" indent="-457200"/>
            <a:endParaRPr lang="en-US" dirty="0"/>
          </a:p>
          <a:p>
            <a:pPr marL="1143000" lvl="1" indent="-457200"/>
            <a:endParaRPr lang="en-US" dirty="0"/>
          </a:p>
        </p:txBody>
      </p:sp>
      <p:sp>
        <p:nvSpPr>
          <p:cNvPr id="4" name="Slide Number Placeholder 3">
            <a:extLst>
              <a:ext uri="{FF2B5EF4-FFF2-40B4-BE49-F238E27FC236}">
                <a16:creationId xmlns:a16="http://schemas.microsoft.com/office/drawing/2014/main" id="{819A0ABC-A115-9409-169C-817FD0657BA6}"/>
              </a:ext>
            </a:extLst>
          </p:cNvPr>
          <p:cNvSpPr>
            <a:spLocks noGrp="1"/>
          </p:cNvSpPr>
          <p:nvPr>
            <p:ph type="sldNum" sz="quarter" idx="12"/>
          </p:nvPr>
        </p:nvSpPr>
        <p:spPr/>
        <p:txBody>
          <a:bodyPr/>
          <a:lstStyle/>
          <a:p>
            <a:fld id="{064E34B1-5640-0947-8314-DC18763C9BC9}" type="slidenum">
              <a:rPr lang="en-US" smtClean="0"/>
              <a:pPr/>
              <a:t>7</a:t>
            </a:fld>
            <a:endParaRPr lang="en-US" dirty="0"/>
          </a:p>
        </p:txBody>
      </p:sp>
    </p:spTree>
    <p:extLst>
      <p:ext uri="{BB962C8B-B14F-4D97-AF65-F5344CB8AC3E}">
        <p14:creationId xmlns:p14="http://schemas.microsoft.com/office/powerpoint/2010/main" val="4149985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6E4ABF2-4A8F-413F-7FB5-9984477C2A4B}"/>
              </a:ext>
            </a:extLst>
          </p:cNvPr>
          <p:cNvSpPr>
            <a:spLocks noGrp="1"/>
          </p:cNvSpPr>
          <p:nvPr>
            <p:ph type="ctrTitle"/>
          </p:nvPr>
        </p:nvSpPr>
        <p:spPr>
          <a:xfrm>
            <a:off x="185853" y="1058553"/>
            <a:ext cx="11820293" cy="3181815"/>
          </a:xfrm>
        </p:spPr>
        <p:txBody>
          <a:bodyPr/>
          <a:lstStyle/>
          <a:p>
            <a:r>
              <a:rPr lang="en-US" dirty="0"/>
              <a:t>Defense Disclosed A Billing/Coding Witness – Where Do We Begin?</a:t>
            </a:r>
          </a:p>
        </p:txBody>
      </p:sp>
      <p:sp>
        <p:nvSpPr>
          <p:cNvPr id="11" name="Subtitle 2">
            <a:extLst>
              <a:ext uri="{FF2B5EF4-FFF2-40B4-BE49-F238E27FC236}">
                <a16:creationId xmlns:a16="http://schemas.microsoft.com/office/drawing/2014/main" id="{27FD9958-5D80-97E5-0383-D9EA9559B4AD}"/>
              </a:ext>
            </a:extLst>
          </p:cNvPr>
          <p:cNvSpPr>
            <a:spLocks noGrp="1"/>
          </p:cNvSpPr>
          <p:nvPr>
            <p:ph type="subTitle" idx="1"/>
          </p:nvPr>
        </p:nvSpPr>
        <p:spPr>
          <a:xfrm>
            <a:off x="185853" y="4402696"/>
            <a:ext cx="11820293" cy="1103971"/>
          </a:xfrm>
        </p:spPr>
        <p:txBody>
          <a:bodyPr/>
          <a:lstStyle/>
          <a:p>
            <a:endParaRPr lang="en-US"/>
          </a:p>
        </p:txBody>
      </p:sp>
      <p:sp>
        <p:nvSpPr>
          <p:cNvPr id="4" name="Slide Number Placeholder 3" hidden="1">
            <a:extLst>
              <a:ext uri="{FF2B5EF4-FFF2-40B4-BE49-F238E27FC236}">
                <a16:creationId xmlns:a16="http://schemas.microsoft.com/office/drawing/2014/main" id="{3AD090FF-B6D4-D08B-8B4B-38A93C673443}"/>
              </a:ext>
            </a:extLst>
          </p:cNvPr>
          <p:cNvSpPr>
            <a:spLocks noGrp="1"/>
          </p:cNvSpPr>
          <p:nvPr>
            <p:ph type="sldNum" sz="quarter" idx="4294967295"/>
          </p:nvPr>
        </p:nvSpPr>
        <p:spPr>
          <a:xfrm>
            <a:off x="11370216" y="6356350"/>
            <a:ext cx="682083" cy="365125"/>
          </a:xfrm>
        </p:spPr>
        <p:txBody>
          <a:bodyPr/>
          <a:lstStyle/>
          <a:p>
            <a:pPr>
              <a:spcAft>
                <a:spcPts val="600"/>
              </a:spcAft>
            </a:pPr>
            <a:fld id="{C64BBB62-8BC7-594A-BED9-2B9936331841}" type="slidenum">
              <a:rPr lang="en-US" smtClean="0"/>
              <a:pPr>
                <a:spcAft>
                  <a:spcPts val="600"/>
                </a:spcAft>
              </a:pPr>
              <a:t>8</a:t>
            </a:fld>
            <a:endParaRPr lang="en-US"/>
          </a:p>
        </p:txBody>
      </p:sp>
    </p:spTree>
    <p:extLst>
      <p:ext uri="{BB962C8B-B14F-4D97-AF65-F5344CB8AC3E}">
        <p14:creationId xmlns:p14="http://schemas.microsoft.com/office/powerpoint/2010/main" val="2314673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A2F9B-E97E-B76C-898E-6E2465950A10}"/>
              </a:ext>
            </a:extLst>
          </p:cNvPr>
          <p:cNvSpPr>
            <a:spLocks noGrp="1"/>
          </p:cNvSpPr>
          <p:nvPr>
            <p:ph type="title"/>
          </p:nvPr>
        </p:nvSpPr>
        <p:spPr/>
        <p:txBody>
          <a:bodyPr>
            <a:normAutofit fontScale="90000"/>
          </a:bodyPr>
          <a:lstStyle/>
          <a:p>
            <a:pPr algn="ctr"/>
            <a:r>
              <a:rPr lang="en-US" dirty="0"/>
              <a:t>First Steps When Defense Discloses a Billing/Coding Witness</a:t>
            </a:r>
          </a:p>
        </p:txBody>
      </p:sp>
      <p:sp>
        <p:nvSpPr>
          <p:cNvPr id="3" name="Content Placeholder 2">
            <a:extLst>
              <a:ext uri="{FF2B5EF4-FFF2-40B4-BE49-F238E27FC236}">
                <a16:creationId xmlns:a16="http://schemas.microsoft.com/office/drawing/2014/main" id="{12E73D72-68F8-B27B-71AB-AEB2AA49D5D6}"/>
              </a:ext>
            </a:extLst>
          </p:cNvPr>
          <p:cNvSpPr>
            <a:spLocks noGrp="1"/>
          </p:cNvSpPr>
          <p:nvPr>
            <p:ph idx="1"/>
          </p:nvPr>
        </p:nvSpPr>
        <p:spPr/>
        <p:txBody>
          <a:bodyPr>
            <a:normAutofit fontScale="70000" lnSpcReduction="20000"/>
          </a:bodyPr>
          <a:lstStyle/>
          <a:p>
            <a:pPr marL="457200" indent="-457200">
              <a:buFont typeface="Arial" panose="020B0604020202020204" pitchFamily="34" charset="0"/>
              <a:buChar char="•"/>
            </a:pPr>
            <a:r>
              <a:rPr lang="en-US" dirty="0"/>
              <a:t>At the time of disclosure of a billing/coding “expert”, there are a few simple steps to follow initially that will make life easier down the road:</a:t>
            </a:r>
          </a:p>
          <a:p>
            <a:pPr marL="1143000" lvl="1" indent="-457200"/>
            <a:r>
              <a:rPr lang="en-US" dirty="0"/>
              <a:t>Set aside a half hour on your calendar to complete a cursory search of the witness (are they a nerd (good), a faux medical expert (bad), or a mercenary (ugly)?);</a:t>
            </a:r>
          </a:p>
          <a:p>
            <a:pPr marL="1143000" lvl="1" indent="-457200"/>
            <a:r>
              <a:rPr lang="en-US" dirty="0"/>
              <a:t>Immediately send out initial expert discovery requests – do not waste time, having the witness’s sources as soon as possible is the single most important thing you can do to protect your case (craft your discovery in case there isn’t a report – but there will be, they cannot help themselves);</a:t>
            </a:r>
          </a:p>
          <a:p>
            <a:pPr marL="1143000" lvl="1" indent="-457200"/>
            <a:r>
              <a:rPr lang="en-US" dirty="0"/>
              <a:t>Set the deposition of the witness (with a back-dated duces tecum or RC deposition in advance) but be very careful to give yourself time to get the information you need and to force the issue if necessary; and</a:t>
            </a:r>
          </a:p>
          <a:p>
            <a:pPr marL="1143000" lvl="1" indent="-457200"/>
            <a:r>
              <a:rPr lang="en-US" dirty="0"/>
              <a:t>Scour the planet for any orders limiting testimony or striking the witness – listservs, expert outlets, etc. We all know these are helpful for any expert but they take on particular importance with billing/coding witnesses.</a:t>
            </a:r>
          </a:p>
          <a:p>
            <a:pPr marL="1143000" lvl="1" indent="-457200"/>
            <a:endParaRPr lang="en-US" dirty="0"/>
          </a:p>
        </p:txBody>
      </p:sp>
      <p:sp>
        <p:nvSpPr>
          <p:cNvPr id="4" name="Slide Number Placeholder 3">
            <a:extLst>
              <a:ext uri="{FF2B5EF4-FFF2-40B4-BE49-F238E27FC236}">
                <a16:creationId xmlns:a16="http://schemas.microsoft.com/office/drawing/2014/main" id="{BD6828D3-1AEB-9AFA-032F-26C1867E0A76}"/>
              </a:ext>
            </a:extLst>
          </p:cNvPr>
          <p:cNvSpPr>
            <a:spLocks noGrp="1"/>
          </p:cNvSpPr>
          <p:nvPr>
            <p:ph type="sldNum" sz="quarter" idx="12"/>
          </p:nvPr>
        </p:nvSpPr>
        <p:spPr/>
        <p:txBody>
          <a:bodyPr/>
          <a:lstStyle/>
          <a:p>
            <a:fld id="{064E34B1-5640-0947-8314-DC18763C9BC9}" type="slidenum">
              <a:rPr lang="en-US" smtClean="0"/>
              <a:pPr/>
              <a:t>9</a:t>
            </a:fld>
            <a:endParaRPr lang="en-US" dirty="0"/>
          </a:p>
        </p:txBody>
      </p:sp>
    </p:spTree>
    <p:extLst>
      <p:ext uri="{BB962C8B-B14F-4D97-AF65-F5344CB8AC3E}">
        <p14:creationId xmlns:p14="http://schemas.microsoft.com/office/powerpoint/2010/main" val="2379875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jellfrid Samuel Mediation Presentation" id="{C0AFF87D-92DB-4739-A9DD-17310DAB0BF1}" vid="{AA73C4B8-17A3-4DF3-B541-FB36F1E389B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6E5A98216958B4484E23532E78591A5" ma:contentTypeVersion="5" ma:contentTypeDescription="Create a new document." ma:contentTypeScope="" ma:versionID="aeba0dc8b6c958578d345deeff53c7f8">
  <xsd:schema xmlns:xsd="http://www.w3.org/2001/XMLSchema" xmlns:xs="http://www.w3.org/2001/XMLSchema" xmlns:p="http://schemas.microsoft.com/office/2006/metadata/properties" xmlns:ns3="ee79d7b8-a87f-4fe2-81b2-8b7348fa3c2f" xmlns:ns4="0a6e9168-6c27-479a-8f95-d69a991b98d2" targetNamespace="http://schemas.microsoft.com/office/2006/metadata/properties" ma:root="true" ma:fieldsID="db70bd5e22d3c39718a2ad225c8704c6" ns3:_="" ns4:_="">
    <xsd:import namespace="ee79d7b8-a87f-4fe2-81b2-8b7348fa3c2f"/>
    <xsd:import namespace="0a6e9168-6c27-479a-8f95-d69a991b98d2"/>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79d7b8-a87f-4fe2-81b2-8b7348fa3c2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a6e9168-6c27-479a-8f95-d69a991b98d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4718FB9-29FA-466B-9E6F-33A82F5D07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79d7b8-a87f-4fe2-81b2-8b7348fa3c2f"/>
    <ds:schemaRef ds:uri="0a6e9168-6c27-479a-8f95-d69a991b98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37113B3-E3CB-4429-A581-5BF6BCE229D7}">
  <ds:schemaRefs>
    <ds:schemaRef ds:uri="http://schemas.microsoft.com/sharepoint/v3/contenttype/forms"/>
  </ds:schemaRefs>
</ds:datastoreItem>
</file>

<file path=customXml/itemProps3.xml><?xml version="1.0" encoding="utf-8"?>
<ds:datastoreItem xmlns:ds="http://schemas.openxmlformats.org/officeDocument/2006/customXml" ds:itemID="{9DF0B6F0-129C-4E8F-B5E1-F16F4877878F}">
  <ds:schemaRef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0a6e9168-6c27-479a-8f95-d69a991b98d2"/>
    <ds:schemaRef ds:uri="ee79d7b8-a87f-4fe2-81b2-8b7348fa3c2f"/>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Kjellfrid Samuel Mediation Presentation</Template>
  <TotalTime>1252</TotalTime>
  <Words>4901</Words>
  <Application>Microsoft Office PowerPoint</Application>
  <PresentationFormat>Widescreen</PresentationFormat>
  <Paragraphs>249</Paragraphs>
  <Slides>41</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Montserrat Medium</vt:lpstr>
      <vt:lpstr>Arial</vt:lpstr>
      <vt:lpstr>Montserrat</vt:lpstr>
      <vt:lpstr>Montserrat SemiBold</vt:lpstr>
      <vt:lpstr>Montserrat Black</vt:lpstr>
      <vt:lpstr>Calibri</vt:lpstr>
      <vt:lpstr>Custom Design</vt:lpstr>
      <vt:lpstr>Fighting Billing/Coding Witnesses From Initial Discovery to Closing Argument</vt:lpstr>
      <vt:lpstr>Summary</vt:lpstr>
      <vt:lpstr>Getting Ahead of the Potential Billing/Coding Defense Tactics</vt:lpstr>
      <vt:lpstr>The Plaintiff and the Plaintiff’s Case</vt:lpstr>
      <vt:lpstr>Facts At Your Disposal</vt:lpstr>
      <vt:lpstr>Who Is The Plaintiff?</vt:lpstr>
      <vt:lpstr>Who Are the Plaintiff’s Treating Medical Providers?</vt:lpstr>
      <vt:lpstr>Defense Disclosed A Billing/Coding Witness – Where Do We Begin?</vt:lpstr>
      <vt:lpstr>First Steps When Defense Discloses a Billing/Coding Witness</vt:lpstr>
      <vt:lpstr>The Report and What Really Matters</vt:lpstr>
      <vt:lpstr>The Good (Nerd), the Bad (“Medical Expert), and the Ugly (Mercenary)</vt:lpstr>
      <vt:lpstr>Source Materials and Databases</vt:lpstr>
      <vt:lpstr>The Report and Tables</vt:lpstr>
      <vt:lpstr>Taking The Deposition of the Billing/Coding Witness</vt:lpstr>
      <vt:lpstr>PowerPoint Presentation</vt:lpstr>
      <vt:lpstr>PowerPoint Presentation</vt:lpstr>
      <vt:lpstr>Structure of Your Discovery Deposition – Whittle Down The Witness</vt:lpstr>
      <vt:lpstr>Methodology – Where the (Boring) Magic Happens</vt:lpstr>
      <vt:lpstr>Commit the Witness to Their Sources</vt:lpstr>
      <vt:lpstr>How The Billing/Coding Witness Packages The Hearsay</vt:lpstr>
      <vt:lpstr>Where the Deposition Becomes Fun – Attacking the Methodology and Sources</vt:lpstr>
      <vt:lpstr>Witness Committed, Target Acquired, Press the Red Button</vt:lpstr>
      <vt:lpstr>PowerPoint Presentation</vt:lpstr>
      <vt:lpstr>Peppering the Witness with Daubert  Prong Questions</vt:lpstr>
      <vt:lpstr>Peppering in Daubert Prong Questions (Part Deux)</vt:lpstr>
      <vt:lpstr>PowerPoint Presentation</vt:lpstr>
      <vt:lpstr>Pressing the Red Button – Lines of Attack that Demonstrate How Unusual, Uncustomary, and Unreasonable the Opinions Are</vt:lpstr>
      <vt:lpstr>Discussion of the Client and Treatment (Part 1)</vt:lpstr>
      <vt:lpstr>PowerPoint Presentation</vt:lpstr>
      <vt:lpstr>PowerPoint Presentation</vt:lpstr>
      <vt:lpstr>Discussion of the Client and Treatment (Part 2)</vt:lpstr>
      <vt:lpstr>PowerPoint Presentation</vt:lpstr>
      <vt:lpstr>Discussion of the Client and Treatment (Part 3)</vt:lpstr>
      <vt:lpstr>Drafting the Daubert Motion</vt:lpstr>
      <vt:lpstr>Marshalling the Facts to Your Favor</vt:lpstr>
      <vt:lpstr>Wield Orders To Devastating Effect</vt:lpstr>
      <vt:lpstr>Case Law In Addition to Daubert</vt:lpstr>
      <vt:lpstr>Questions to Ask Yourself and Lines of Questioning for Trial</vt:lpstr>
      <vt:lpstr>Questions for Counsel</vt:lpstr>
      <vt:lpstr>Other Lines of Questioning at Trial</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Paula A. Hatch and Stephen Hatch, Vs. Atlantic Petro Inc. and 7-Eleven, Inc.</dc:title>
  <dc:creator>Paul McBride</dc:creator>
  <cp:lastModifiedBy>Paul William McBride</cp:lastModifiedBy>
  <cp:revision>13</cp:revision>
  <dcterms:created xsi:type="dcterms:W3CDTF">2023-10-24T23:14:34Z</dcterms:created>
  <dcterms:modified xsi:type="dcterms:W3CDTF">2025-07-18T16:18:46Z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0x01010096E5A98216958B4484E23532E78591A5</vt:lpwstr>
  </property>
</Properties>
</file>